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nts.google.co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6d5540ab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6d5540ab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This is our sitemap. This is the basic layout of the website we wanted to do. Along the top are the 5 main pages of the website. There is home page, menu, nutrition, support, and about us. Within the menu page, we have our menu alongside our shopping cart. We are able to cancel the shopping cart at any time and be brought back to any of the 5 pages. If we were to progress further with the shopping cart, we would get to the checkout form and order conf</a:t>
            </a:r>
            <a:r>
              <a:rPr lang="en"/>
              <a:t>irmation page. In future updates we would like to fully implement the the checkout form and order confirmation page, but at the moment, we have an alert letting the </a:t>
            </a:r>
            <a:r>
              <a:rPr lang="en"/>
              <a:t>customer</a:t>
            </a:r>
            <a:r>
              <a:rPr lang="en"/>
              <a:t> know that their order has been placed.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137cc367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137cc367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our visual elements which we used for our UI design. We used CSS and Bootstrap for creating our pages. The main colors for 5 main pages of the website is grey (triple 218) and  white. In each page, user can see the header and foot with different colors as black background and white text. Header contains links of Home, Menu, Support, Nutrition, and About us. Foot always show the business information and reservation link. Rectangle and square in our main shapes. We also import Big Shoulder Text of google. </a:t>
            </a:r>
            <a:endParaRPr sz="1400">
              <a:solidFill>
                <a:schemeClr val="dk1"/>
              </a:solidFill>
              <a:highlight>
                <a:schemeClr val="lt1"/>
              </a:highlight>
            </a:endParaRPr>
          </a:p>
          <a:p>
            <a:pPr indent="-317500" lvl="0" marL="457200" rtl="0" algn="l">
              <a:lnSpc>
                <a:spcPct val="135714"/>
              </a:lnSpc>
              <a:spcBef>
                <a:spcPts val="0"/>
              </a:spcBef>
              <a:spcAft>
                <a:spcPts val="0"/>
              </a:spcAft>
              <a:buClr>
                <a:schemeClr val="dk1"/>
              </a:buClr>
              <a:buSzPts val="1400"/>
              <a:buChar char="●"/>
            </a:pPr>
            <a:r>
              <a:rPr lang="en" sz="1400" u="sng">
                <a:solidFill>
                  <a:srgbClr val="0097A7"/>
                </a:solidFill>
                <a:latin typeface="Courier New"/>
                <a:ea typeface="Courier New"/>
                <a:cs typeface="Courier New"/>
                <a:sym typeface="Courier New"/>
                <a:hlinkClick r:id="rId2">
                  <a:extLst>
                    <a:ext uri="{A12FA001-AC4F-418D-AE19-62706E023703}">
                      <ahyp:hlinkClr val="tx"/>
                    </a:ext>
                  </a:extLst>
                </a:hlinkClick>
              </a:rPr>
              <a:t>https://fonts.google.com/</a:t>
            </a:r>
            <a:r>
              <a:rPr lang="en" sz="1400">
                <a:solidFill>
                  <a:schemeClr val="dk1"/>
                </a:solidFill>
                <a:latin typeface="Courier New"/>
                <a:ea typeface="Courier New"/>
                <a:cs typeface="Courier New"/>
                <a:sym typeface="Courier New"/>
              </a:rPr>
              <a:t> </a:t>
            </a:r>
            <a:endParaRPr sz="14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400">
                <a:solidFill>
                  <a:schemeClr val="dk1"/>
                </a:solidFill>
                <a:latin typeface="Courier New"/>
                <a:ea typeface="Courier New"/>
                <a:cs typeface="Courier New"/>
                <a:sym typeface="Courier New"/>
              </a:rPr>
              <a:t>In the next slide, we will show our wireframe and mockup. </a:t>
            </a:r>
            <a:endParaRPr sz="1400">
              <a:solidFill>
                <a:schemeClr val="dk1"/>
              </a:solidFill>
              <a:latin typeface="Courier New"/>
              <a:ea typeface="Courier New"/>
              <a:cs typeface="Courier New"/>
              <a:sym typeface="Courier New"/>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6d5540ab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6d5540ab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here our wireframe. </a:t>
            </a:r>
            <a:r>
              <a:rPr lang="en"/>
              <a:t>We use white and grey in main parts for each pages, </a:t>
            </a:r>
            <a:r>
              <a:rPr lang="en">
                <a:solidFill>
                  <a:schemeClr val="dk1"/>
                </a:solidFill>
              </a:rPr>
              <a:t>and the item/contain is center.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create whitespace in (gray) that helps users can see our pages and concentrate in items.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Z-layout is also implemented in our pages that helps users catch main point easier.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6d5540ab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6d5540ab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 and footer will be appear in 5 main pages. we use the color in back, with flex row. To keep the contents </a:t>
            </a:r>
            <a:r>
              <a:rPr lang="en"/>
              <a:t>absolutely</a:t>
            </a:r>
            <a:r>
              <a:rPr lang="en"/>
              <a:t> in row. </a:t>
            </a:r>
            <a:endParaRPr/>
          </a:p>
          <a:p>
            <a:pPr indent="0" lvl="0" marL="0" rtl="0" algn="l">
              <a:spcBef>
                <a:spcPts val="0"/>
              </a:spcBef>
              <a:spcAft>
                <a:spcPts val="0"/>
              </a:spcAft>
              <a:buNone/>
            </a:pPr>
            <a:r>
              <a:rPr lang="en"/>
              <a:t>Item, contents will be </a:t>
            </a:r>
            <a:r>
              <a:rPr lang="en"/>
              <a:t>presented</a:t>
            </a:r>
            <a:r>
              <a:rPr lang="en"/>
              <a:t> and justify in center,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6d5540ab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6d5540ab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Thanh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6d5540ab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6d5540ab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Thanh </a:t>
            </a:r>
            <a:endParaRPr/>
          </a:p>
          <a:p>
            <a:pPr indent="0" lvl="0" marL="0" rtl="0" algn="l">
              <a:spcBef>
                <a:spcPts val="0"/>
              </a:spcBef>
              <a:spcAft>
                <a:spcPts val="0"/>
              </a:spcAft>
              <a:buNone/>
            </a:pPr>
            <a:r>
              <a:rPr lang="en"/>
              <a:t>Create effective user experience, </a:t>
            </a:r>
            <a:endParaRPr/>
          </a:p>
          <a:p>
            <a:pPr indent="0" lvl="0" marL="0" rtl="0" algn="l">
              <a:spcBef>
                <a:spcPts val="0"/>
              </a:spcBef>
              <a:spcAft>
                <a:spcPts val="0"/>
              </a:spcAft>
              <a:buNone/>
            </a:pPr>
            <a:r>
              <a:rPr lang="en"/>
              <a:t>We use the hover sector in our header (css). When users click or move a mouse (point) to selection on header that will change the color to grey.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6d5540ab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6d5540ab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users concentrate our items. We create the whitespace (in grey (218, 218. 218)).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6d5540ab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6d5540ab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white space code for a book table in home page.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implement the effective as Hover for “Book A table” button. When user click book a table, the color will change from grey to white.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6d5540ab9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6d5540ab9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attract users, we use white in another section that contrast with grey. For </a:t>
            </a:r>
            <a:r>
              <a:rPr lang="en"/>
              <a:t>example</a:t>
            </a:r>
            <a:r>
              <a:rPr lang="en"/>
              <a:t>, in mission and about us section. We use white background, the content/items display in center and flex row.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apply </a:t>
            </a:r>
            <a:r>
              <a:rPr lang="en"/>
              <a:t>font Big Shoulder for Google to introduce about Mission and About us. </a:t>
            </a:r>
            <a:endParaRPr/>
          </a:p>
          <a:p>
            <a:pPr indent="0" lvl="0" marL="0" rtl="0" algn="l">
              <a:spcBef>
                <a:spcPts val="0"/>
              </a:spcBef>
              <a:spcAft>
                <a:spcPts val="0"/>
              </a:spcAft>
              <a:buNone/>
            </a:pPr>
            <a:r>
              <a:rPr lang="en"/>
              <a:t>In the mission. With Bootstrap, we use </a:t>
            </a:r>
            <a:r>
              <a:rPr lang="en" sz="2300">
                <a:solidFill>
                  <a:srgbClr val="212529"/>
                </a:solidFill>
                <a:highlight>
                  <a:srgbClr val="FFFFFF"/>
                </a:highlight>
                <a:latin typeface="Roboto"/>
                <a:ea typeface="Roboto"/>
                <a:cs typeface="Roboto"/>
                <a:sym typeface="Roboto"/>
              </a:rPr>
              <a:t>Carousel. </a:t>
            </a:r>
            <a:r>
              <a:rPr lang="en" sz="1800">
                <a:solidFill>
                  <a:srgbClr val="212529"/>
                </a:solidFill>
                <a:highlight>
                  <a:srgbClr val="FFFFFF"/>
                </a:highlight>
                <a:latin typeface="Roboto"/>
                <a:ea typeface="Roboto"/>
                <a:cs typeface="Roboto"/>
                <a:sym typeface="Roboto"/>
              </a:rPr>
              <a:t>A slideshow component for cycling through elements. </a:t>
            </a:r>
            <a:endParaRPr sz="18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212529"/>
                </a:solidFill>
                <a:highlight>
                  <a:srgbClr val="FFFFFF"/>
                </a:highlight>
                <a:latin typeface="Roboto"/>
                <a:ea typeface="Roboto"/>
                <a:cs typeface="Roboto"/>
                <a:sym typeface="Roboto"/>
              </a:rPr>
              <a:t>It is our example, Edwin and Dustin express more in our demo. </a:t>
            </a:r>
            <a:endParaRPr sz="18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137cc367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137cc367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This is our project organization diagram, Dustin was our web manager. He was basically i</a:t>
            </a:r>
            <a:r>
              <a:rPr lang="en"/>
              <a:t>n charge of directing orders and helped us out whenever we needed. Thanh was the lead designer. Thanh created the initial css page where everyone built off of it. She was the one that created all of the mock designs and created how the website would look. Joey was the content editor. He was the one that looked over everyones code to make sure everything was right and if there was any bugs or mistake he would change it. Joey worked alongside me as I was the lead developer. We both worked together to write out the code for the website. Everyone wrote some code for the website so everyone had an equal amount of work and contribution with this project.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137cc36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d137cc36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137cc367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137cc36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While building the website, we wanted to have the stakeholders point of view in mind. We understand that our customers, which are our stakeholders, makes our business successful so we put ourselves into their shoes as we built this site. We wanted to focus on user experience and </a:t>
            </a:r>
            <a:r>
              <a:rPr lang="en"/>
              <a:t>interface</a:t>
            </a:r>
            <a:r>
              <a:rPr lang="en"/>
              <a:t> so it would be simple and easy for the customers to navigate throughout the website. As we were working on the website, we created deliverable dates to stay on schedule so we do not fall behind. We created backup plans to mitigate any chances of errors or delays.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137cc367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137cc367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6d5540ab9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6d5540ab9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6d5540ab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6d5540ab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(Joey)</a:t>
            </a:r>
            <a:endParaRPr sz="2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137cc36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137cc36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rPr>
              <a:t> (Dustin)</a:t>
            </a:r>
            <a:endParaRPr sz="2800">
              <a:solidFill>
                <a:schemeClr val="dk1"/>
              </a:solidFill>
            </a:endParaRPr>
          </a:p>
          <a:p>
            <a:pPr indent="0" lvl="0" marL="0" rtl="0" algn="l">
              <a:spcBef>
                <a:spcPts val="0"/>
              </a:spcBef>
              <a:spcAft>
                <a:spcPts val="0"/>
              </a:spcAft>
              <a:buClr>
                <a:schemeClr val="dk1"/>
              </a:buClr>
              <a:buSzPts val="1100"/>
              <a:buFont typeface="Arial"/>
              <a:buNone/>
            </a:pPr>
            <a:r>
              <a:rPr lang="en" sz="2100">
                <a:solidFill>
                  <a:schemeClr val="dk1"/>
                </a:solidFill>
              </a:rPr>
              <a:t>The 3 phases of our timelines are listed as phase 1 being the WBS, 2nd is completing all deliverables, and 3rd phase is final testing and launch. </a:t>
            </a:r>
            <a:endParaRPr sz="2100">
              <a:solidFill>
                <a:schemeClr val="dk1"/>
              </a:solidFill>
            </a:endParaRPr>
          </a:p>
          <a:p>
            <a:pPr indent="0" lvl="0" marL="0" rtl="0" algn="l">
              <a:spcBef>
                <a:spcPts val="0"/>
              </a:spcBef>
              <a:spcAft>
                <a:spcPts val="0"/>
              </a:spcAft>
              <a:buClr>
                <a:schemeClr val="dk1"/>
              </a:buClr>
              <a:buSzPts val="1100"/>
              <a:buFont typeface="Arial"/>
              <a:buNone/>
            </a:pPr>
            <a:r>
              <a:rPr lang="en" sz="2100">
                <a:solidFill>
                  <a:schemeClr val="dk1"/>
                </a:solidFill>
              </a:rPr>
              <a:t>In phase 1 we establish the project requirements. We create a strategically planned deliverable schedule and sitemap that keeps us on track for final launch. The deliverables and sitemap also support our group in delegating responsibilities and making sure we address the requirements of the project. </a:t>
            </a:r>
            <a:endParaRPr sz="2100">
              <a:solidFill>
                <a:schemeClr val="dk1"/>
              </a:solidFill>
            </a:endParaRPr>
          </a:p>
          <a:p>
            <a:pPr indent="0" lvl="0" marL="0" rtl="0" algn="l">
              <a:spcBef>
                <a:spcPts val="0"/>
              </a:spcBef>
              <a:spcAft>
                <a:spcPts val="0"/>
              </a:spcAft>
              <a:buClr>
                <a:schemeClr val="dk1"/>
              </a:buClr>
              <a:buSzPts val="1100"/>
              <a:buFont typeface="Arial"/>
              <a:buNone/>
            </a:pPr>
            <a:r>
              <a:rPr lang="en" sz="2100">
                <a:solidFill>
                  <a:schemeClr val="dk1"/>
                </a:solidFill>
              </a:rPr>
              <a:t>Phase 2 is about completing deliverables. The project is strategically broken into deliverables so our group can put quality work without rushing the project. Having deliverables and new versions of our site also acts as a contingency plan that prevents data loss and delays. </a:t>
            </a:r>
            <a:endParaRPr sz="2100">
              <a:solidFill>
                <a:schemeClr val="dk1"/>
              </a:solidFill>
            </a:endParaRPr>
          </a:p>
          <a:p>
            <a:pPr indent="0" lvl="0" marL="0" rtl="0" algn="l">
              <a:spcBef>
                <a:spcPts val="0"/>
              </a:spcBef>
              <a:spcAft>
                <a:spcPts val="0"/>
              </a:spcAft>
              <a:buClr>
                <a:schemeClr val="dk1"/>
              </a:buClr>
              <a:buSzPts val="1100"/>
              <a:buFont typeface="Arial"/>
              <a:buNone/>
            </a:pPr>
            <a:r>
              <a:t/>
            </a:r>
            <a:endParaRPr sz="2100">
              <a:solidFill>
                <a:schemeClr val="dk1"/>
              </a:solidFill>
            </a:endParaRPr>
          </a:p>
          <a:p>
            <a:pPr indent="0" lvl="0" marL="0" rtl="0" algn="l">
              <a:spcBef>
                <a:spcPts val="0"/>
              </a:spcBef>
              <a:spcAft>
                <a:spcPts val="0"/>
              </a:spcAft>
              <a:buClr>
                <a:schemeClr val="dk1"/>
              </a:buClr>
              <a:buSzPts val="1100"/>
              <a:buFont typeface="Arial"/>
              <a:buNone/>
            </a:pPr>
            <a:r>
              <a:rPr lang="en" sz="2100">
                <a:solidFill>
                  <a:schemeClr val="dk1"/>
                </a:solidFill>
              </a:rPr>
              <a:t>Phase 3 is where we test and launch our site. We look back to our sitemap and report to see if we address the necessary requirements for this project. Phase 3 is also an opportunity to receive user feedback on how to improve the UI</a:t>
            </a:r>
            <a:endParaRPr sz="21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137cc367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137cc367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(Joey)</a:t>
            </a:r>
            <a:endParaRPr sz="2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6d5540a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6d5540a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rPr>
              <a:t>(Joey)</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6d5540ab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6d5540ab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rPr>
              <a:t>Dustin </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6d5540ab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6d5540ab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Dustin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137cc367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137cc367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Clr>
                <a:schemeClr val="dk1"/>
              </a:buClr>
              <a:buSzPts val="1100"/>
              <a:buFont typeface="Arial"/>
              <a:buNone/>
            </a:pPr>
            <a:r>
              <a:rPr lang="en">
                <a:solidFill>
                  <a:schemeClr val="dk1"/>
                </a:solidFill>
              </a:rPr>
              <a:t>The technology platforms we utilized were HTML. With HTML, we wrote the bulk of our code in it. With CSS, we made the aesthetic of the website and how it was going to look. We also used Javascript which had the main functions of our website, which were the reservation, shopping cart, and support page. The javascript was a higher level of code that updates to how the user interacts with the website. We also used bootstrap, zoom, google drive, github, and paypal while making the website for their various of functions.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fonts.google.com/" TargetMode="External"/><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9144000" cy="17130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ctrTitle"/>
          </p:nvPr>
        </p:nvSpPr>
        <p:spPr>
          <a:xfrm>
            <a:off x="1303850" y="77850"/>
            <a:ext cx="6695700" cy="1557300"/>
          </a:xfrm>
          <a:prstGeom prst="rect">
            <a:avLst/>
          </a:prstGeom>
        </p:spPr>
        <p:txBody>
          <a:bodyPr anchorCtr="0" anchor="b" bIns="91425" lIns="91425" spcFirstLastPara="1" rIns="91425" wrap="square" tIns="91425">
            <a:normAutofit fontScale="90000"/>
          </a:bodyPr>
          <a:lstStyle/>
          <a:p>
            <a:pPr indent="457200" lvl="0" marL="0" rtl="0" algn="ctr">
              <a:lnSpc>
                <a:spcPct val="115000"/>
              </a:lnSpc>
              <a:spcBef>
                <a:spcPts val="0"/>
              </a:spcBef>
              <a:spcAft>
                <a:spcPts val="0"/>
              </a:spcAft>
              <a:buClr>
                <a:schemeClr val="dk1"/>
              </a:buClr>
              <a:buSzPts val="990"/>
              <a:buFont typeface="Arial"/>
              <a:buNone/>
            </a:pPr>
            <a:r>
              <a:rPr b="1" lang="en" sz="7000">
                <a:latin typeface="Times New Roman"/>
                <a:ea typeface="Times New Roman"/>
                <a:cs typeface="Times New Roman"/>
                <a:sym typeface="Times New Roman"/>
              </a:rPr>
              <a:t>RAMEN HOUSE</a:t>
            </a:r>
            <a:endParaRPr b="1" sz="7000">
              <a:latin typeface="Times New Roman"/>
              <a:ea typeface="Times New Roman"/>
              <a:cs typeface="Times New Roman"/>
              <a:sym typeface="Times New Roman"/>
            </a:endParaRPr>
          </a:p>
          <a:p>
            <a:pPr indent="0" lvl="0" marL="0" rtl="0" algn="ctr">
              <a:lnSpc>
                <a:spcPct val="115000"/>
              </a:lnSpc>
              <a:spcBef>
                <a:spcPts val="300"/>
              </a:spcBef>
              <a:spcAft>
                <a:spcPts val="0"/>
              </a:spcAft>
              <a:buClr>
                <a:schemeClr val="dk1"/>
              </a:buClr>
              <a:buSzPct val="52380"/>
              <a:buFont typeface="Arial"/>
              <a:buNone/>
            </a:pPr>
            <a:r>
              <a:rPr b="1" lang="en" sz="2100">
                <a:solidFill>
                  <a:srgbClr val="0E101A"/>
                </a:solidFill>
                <a:latin typeface="Times New Roman"/>
                <a:ea typeface="Times New Roman"/>
                <a:cs typeface="Times New Roman"/>
                <a:sym typeface="Times New Roman"/>
              </a:rPr>
              <a:t>Restaurant Website Project Report</a:t>
            </a:r>
            <a:endParaRPr/>
          </a:p>
        </p:txBody>
      </p:sp>
      <p:sp>
        <p:nvSpPr>
          <p:cNvPr id="56" name="Google Shape;56;p13"/>
          <p:cNvSpPr txBox="1"/>
          <p:nvPr>
            <p:ph idx="1" type="subTitle"/>
          </p:nvPr>
        </p:nvSpPr>
        <p:spPr>
          <a:xfrm>
            <a:off x="5962775" y="2715300"/>
            <a:ext cx="2920800" cy="12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dk1"/>
                </a:solidFill>
              </a:rPr>
              <a:t>Presented by: Dustin Le</a:t>
            </a:r>
            <a:endParaRPr sz="1400">
              <a:solidFill>
                <a:schemeClr val="dk1"/>
              </a:solidFill>
            </a:endParaRPr>
          </a:p>
          <a:p>
            <a:pPr indent="0" lvl="0" marL="1371600" rtl="0" algn="l">
              <a:spcBef>
                <a:spcPts val="0"/>
              </a:spcBef>
              <a:spcAft>
                <a:spcPts val="0"/>
              </a:spcAft>
              <a:buNone/>
            </a:pPr>
            <a:r>
              <a:rPr lang="en" sz="1400">
                <a:solidFill>
                  <a:schemeClr val="dk1"/>
                </a:solidFill>
              </a:rPr>
              <a:t>    Edwin Tu</a:t>
            </a:r>
            <a:endParaRPr sz="1400">
              <a:solidFill>
                <a:schemeClr val="dk1"/>
              </a:solidFill>
            </a:endParaRPr>
          </a:p>
          <a:p>
            <a:pPr indent="457200" lvl="0" marL="914400" rtl="0" algn="ctr">
              <a:spcBef>
                <a:spcPts val="0"/>
              </a:spcBef>
              <a:spcAft>
                <a:spcPts val="0"/>
              </a:spcAft>
              <a:buNone/>
            </a:pPr>
            <a:r>
              <a:rPr lang="en" sz="1400">
                <a:solidFill>
                  <a:schemeClr val="dk1"/>
                </a:solidFill>
              </a:rPr>
              <a:t>Joey Hoang</a:t>
            </a:r>
            <a:endParaRPr sz="1400">
              <a:solidFill>
                <a:schemeClr val="dk1"/>
              </a:solidFill>
            </a:endParaRPr>
          </a:p>
          <a:p>
            <a:pPr indent="0" lvl="0" marL="1371600" rtl="0" algn="l">
              <a:spcBef>
                <a:spcPts val="0"/>
              </a:spcBef>
              <a:spcAft>
                <a:spcPts val="0"/>
              </a:spcAft>
              <a:buNone/>
            </a:pPr>
            <a:r>
              <a:rPr lang="en" sz="1400">
                <a:solidFill>
                  <a:schemeClr val="dk1"/>
                </a:solidFill>
              </a:rPr>
              <a:t>    Thanh Luu</a:t>
            </a:r>
            <a:endParaRPr sz="1400">
              <a:solidFill>
                <a:schemeClr val="dk1"/>
              </a:solidFill>
            </a:endParaRPr>
          </a:p>
        </p:txBody>
      </p:sp>
      <p:pic>
        <p:nvPicPr>
          <p:cNvPr id="57" name="Google Shape;57;p13"/>
          <p:cNvPicPr preferRelativeResize="0"/>
          <p:nvPr/>
        </p:nvPicPr>
        <p:blipFill>
          <a:blip r:embed="rId3">
            <a:alphaModFix/>
          </a:blip>
          <a:stretch>
            <a:fillRect/>
          </a:stretch>
        </p:blipFill>
        <p:spPr>
          <a:xfrm>
            <a:off x="3048950" y="1910000"/>
            <a:ext cx="2620800" cy="2508885"/>
          </a:xfrm>
          <a:prstGeom prst="rect">
            <a:avLst/>
          </a:prstGeom>
          <a:noFill/>
          <a:ln>
            <a:noFill/>
          </a:ln>
        </p:spPr>
      </p:pic>
      <p:sp>
        <p:nvSpPr>
          <p:cNvPr id="58" name="Google Shape;58;p13"/>
          <p:cNvSpPr txBox="1"/>
          <p:nvPr/>
        </p:nvSpPr>
        <p:spPr>
          <a:xfrm>
            <a:off x="388225" y="2715300"/>
            <a:ext cx="26208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San Jose State University</a:t>
            </a:r>
            <a:endParaRPr>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Professor: </a:t>
            </a:r>
            <a:r>
              <a:rPr lang="en" sz="1050">
                <a:latin typeface="Times New Roman"/>
                <a:ea typeface="Times New Roman"/>
                <a:cs typeface="Times New Roman"/>
                <a:sym typeface="Times New Roman"/>
              </a:rPr>
              <a:t>Subhankar Dhar</a:t>
            </a:r>
            <a:endParaRPr sz="1050">
              <a:latin typeface="Times New Roman"/>
              <a:ea typeface="Times New Roman"/>
              <a:cs typeface="Times New Roman"/>
              <a:sym typeface="Times New Roman"/>
            </a:endParaRPr>
          </a:p>
          <a:p>
            <a:pPr indent="0" lvl="0" marL="0" rtl="0" algn="l">
              <a:spcBef>
                <a:spcPts val="0"/>
              </a:spcBef>
              <a:spcAft>
                <a:spcPts val="0"/>
              </a:spcAft>
              <a:buNone/>
            </a:pPr>
            <a:r>
              <a:rPr lang="en" sz="1050">
                <a:latin typeface="Times New Roman"/>
                <a:ea typeface="Times New Roman"/>
                <a:cs typeface="Times New Roman"/>
                <a:sym typeface="Times New Roman"/>
              </a:rPr>
              <a:t>BUS4 118W - Section 1 </a:t>
            </a:r>
            <a:endParaRPr sz="1050">
              <a:latin typeface="Times New Roman"/>
              <a:ea typeface="Times New Roman"/>
              <a:cs typeface="Times New Roman"/>
              <a:sym typeface="Times New Roman"/>
            </a:endParaRPr>
          </a:p>
          <a:p>
            <a:pPr indent="0" lvl="0" marL="0" rtl="0" algn="l">
              <a:spcBef>
                <a:spcPts val="0"/>
              </a:spcBef>
              <a:spcAft>
                <a:spcPts val="0"/>
              </a:spcAft>
              <a:buNone/>
            </a:pPr>
            <a:r>
              <a:t/>
            </a:r>
            <a:endParaRPr sz="105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2"/>
          <p:cNvPicPr preferRelativeResize="0"/>
          <p:nvPr/>
        </p:nvPicPr>
        <p:blipFill rotWithShape="1">
          <a:blip r:embed="rId3">
            <a:alphaModFix/>
          </a:blip>
          <a:srcRect b="4544" l="4402" r="5018" t="4752"/>
          <a:stretch/>
        </p:blipFill>
        <p:spPr>
          <a:xfrm>
            <a:off x="2084350" y="946375"/>
            <a:ext cx="4889400" cy="4072200"/>
          </a:xfrm>
          <a:prstGeom prst="ellipse">
            <a:avLst/>
          </a:prstGeom>
          <a:noFill/>
          <a:ln>
            <a:noFill/>
          </a:ln>
        </p:spPr>
      </p:pic>
      <p:sp>
        <p:nvSpPr>
          <p:cNvPr id="136" name="Google Shape;136;p22"/>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Sitemap</a:t>
            </a:r>
            <a:endParaRPr b="1"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nvSpPr>
        <p:spPr>
          <a:xfrm>
            <a:off x="577175" y="1456300"/>
            <a:ext cx="3845700" cy="2660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Use CSS and Bootstrap to design: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Char char="●"/>
            </a:pPr>
            <a:r>
              <a:rPr b="1" lang="en">
                <a:solidFill>
                  <a:schemeClr val="dk1"/>
                </a:solidFill>
                <a:latin typeface="Times New Roman"/>
                <a:ea typeface="Times New Roman"/>
                <a:cs typeface="Times New Roman"/>
                <a:sym typeface="Times New Roman"/>
              </a:rPr>
              <a:t>Background color</a:t>
            </a:r>
            <a:r>
              <a:rPr lang="en">
                <a:solidFill>
                  <a:schemeClr val="dk1"/>
                </a:solidFill>
                <a:latin typeface="Times New Roman"/>
                <a:ea typeface="Times New Roman"/>
                <a:cs typeface="Times New Roman"/>
                <a:sym typeface="Times New Roman"/>
              </a:rPr>
              <a:t> (main parts):</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rgbClr val="D4D4D4"/>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solidFill>
                  <a:schemeClr val="dk1"/>
                </a:solidFill>
                <a:latin typeface="Times New Roman"/>
                <a:ea typeface="Times New Roman"/>
                <a:cs typeface="Times New Roman"/>
                <a:sym typeface="Times New Roman"/>
              </a:rPr>
              <a:t>Header and foot color:</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Color text: </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Head link: Home, Menu, Support.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Left and right: Not implement - 0.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Foot link: Reservation. </a:t>
            </a:r>
            <a:endParaRPr>
              <a:solidFill>
                <a:schemeClr val="dk1"/>
              </a:solidFill>
              <a:latin typeface="Times New Roman"/>
              <a:ea typeface="Times New Roman"/>
              <a:cs typeface="Times New Roman"/>
              <a:sym typeface="Times New Roman"/>
            </a:endParaRPr>
          </a:p>
          <a:p>
            <a:pPr indent="0" lvl="0" marL="45720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200">
              <a:solidFill>
                <a:schemeClr val="dk1"/>
              </a:solidFill>
              <a:highlight>
                <a:srgbClr val="FFFFFF"/>
              </a:highlight>
            </a:endParaRPr>
          </a:p>
        </p:txBody>
      </p:sp>
      <p:sp>
        <p:nvSpPr>
          <p:cNvPr id="143" name="Google Shape;143;p23"/>
          <p:cNvSpPr txBox="1"/>
          <p:nvPr/>
        </p:nvSpPr>
        <p:spPr>
          <a:xfrm>
            <a:off x="4632150" y="1456300"/>
            <a:ext cx="3845700" cy="2943900"/>
          </a:xfrm>
          <a:prstGeom prst="rect">
            <a:avLst/>
          </a:prstGeom>
          <a:noFill/>
          <a:ln>
            <a:noFill/>
          </a:ln>
        </p:spPr>
        <p:txBody>
          <a:bodyPr anchorCtr="0" anchor="t" bIns="91425" lIns="91425" spcFirstLastPara="1" rIns="91425" wrap="square" tIns="91425">
            <a:noAutofit/>
          </a:bodyPr>
          <a:lstStyle/>
          <a:p>
            <a:pPr indent="-317500" lvl="0" marL="457200" rtl="0" algn="l">
              <a:lnSpc>
                <a:spcPct val="135714"/>
              </a:lnSpc>
              <a:spcBef>
                <a:spcPts val="0"/>
              </a:spcBef>
              <a:spcAft>
                <a:spcPts val="0"/>
              </a:spcAft>
              <a:buClr>
                <a:schemeClr val="dk1"/>
              </a:buClr>
              <a:buSzPts val="1400"/>
              <a:buChar char="●"/>
            </a:pPr>
            <a:r>
              <a:rPr lang="en">
                <a:solidFill>
                  <a:schemeClr val="dk1"/>
                </a:solidFill>
                <a:latin typeface="Courier New"/>
                <a:ea typeface="Courier New"/>
                <a:cs typeface="Courier New"/>
                <a:sym typeface="Courier New"/>
              </a:rPr>
              <a:t>Shape:</a:t>
            </a:r>
            <a:endParaRPr>
              <a:solidFill>
                <a:schemeClr val="dk1"/>
              </a:solidFill>
              <a:latin typeface="Courier New"/>
              <a:ea typeface="Courier New"/>
              <a:cs typeface="Courier New"/>
              <a:sym typeface="Courier New"/>
            </a:endParaRPr>
          </a:p>
          <a:p>
            <a:pPr indent="-317500" lvl="0" marL="457200" rtl="0" algn="l">
              <a:lnSpc>
                <a:spcPct val="135714"/>
              </a:lnSpc>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Text and style: </a:t>
            </a:r>
            <a:endParaRPr>
              <a:solidFill>
                <a:schemeClr val="dk1"/>
              </a:solidFill>
              <a:latin typeface="Courier New"/>
              <a:ea typeface="Courier New"/>
              <a:cs typeface="Courier New"/>
              <a:sym typeface="Courier New"/>
            </a:endParaRPr>
          </a:p>
          <a:p>
            <a:pPr indent="-317500" lvl="1" marL="914400" rtl="0" algn="l">
              <a:lnSpc>
                <a:spcPct val="135714"/>
              </a:lnSpc>
              <a:spcBef>
                <a:spcPts val="0"/>
              </a:spcBef>
              <a:spcAft>
                <a:spcPts val="0"/>
              </a:spcAft>
              <a:buClr>
                <a:schemeClr val="dk1"/>
              </a:buClr>
              <a:buSzPts val="1400"/>
              <a:buFont typeface="Courier New"/>
              <a:buChar char="○"/>
            </a:pPr>
            <a:r>
              <a:rPr lang="en" u="sng">
                <a:solidFill>
                  <a:schemeClr val="accent5"/>
                </a:solidFill>
                <a:latin typeface="Courier New"/>
                <a:ea typeface="Courier New"/>
                <a:cs typeface="Courier New"/>
                <a:sym typeface="Courier New"/>
                <a:hlinkClick r:id="rId3">
                  <a:extLst>
                    <a:ext uri="{A12FA001-AC4F-418D-AE19-62706E023703}">
                      <ahyp:hlinkClr val="tx"/>
                    </a:ext>
                  </a:extLst>
                </a:hlinkClick>
              </a:rPr>
              <a:t>https://fonts.google.com/</a:t>
            </a:r>
            <a:endParaRPr>
              <a:solidFill>
                <a:schemeClr val="dk1"/>
              </a:solidFill>
              <a:latin typeface="Courier New"/>
              <a:ea typeface="Courier New"/>
              <a:cs typeface="Courier New"/>
              <a:sym typeface="Courier New"/>
            </a:endParaRPr>
          </a:p>
          <a:p>
            <a:pPr indent="-317500" lvl="1" marL="914400" rtl="0" algn="l">
              <a:lnSpc>
                <a:spcPct val="135714"/>
              </a:lnSpc>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Big Shoulder Text: 100-900.</a:t>
            </a:r>
            <a:endParaRPr>
              <a:solidFill>
                <a:schemeClr val="dk1"/>
              </a:solidFill>
              <a:latin typeface="Courier New"/>
              <a:ea typeface="Courier New"/>
              <a:cs typeface="Courier New"/>
              <a:sym typeface="Courier New"/>
            </a:endParaRPr>
          </a:p>
          <a:p>
            <a:pPr indent="-317500" lvl="1" marL="914400" rtl="0" algn="l">
              <a:lnSpc>
                <a:spcPct val="135714"/>
              </a:lnSpc>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Cursive </a:t>
            </a:r>
            <a:endParaRPr>
              <a:solidFill>
                <a:schemeClr val="dk1"/>
              </a:solidFill>
              <a:latin typeface="Courier New"/>
              <a:ea typeface="Courier New"/>
              <a:cs typeface="Courier New"/>
              <a:sym typeface="Courier New"/>
            </a:endParaRPr>
          </a:p>
          <a:p>
            <a:pPr indent="-317500" lvl="0" marL="457200" rtl="0" algn="l">
              <a:lnSpc>
                <a:spcPct val="135714"/>
              </a:lnSpc>
              <a:spcBef>
                <a:spcPts val="0"/>
              </a:spcBef>
              <a:spcAft>
                <a:spcPts val="0"/>
              </a:spcAft>
              <a:buClr>
                <a:schemeClr val="dk1"/>
              </a:buClr>
              <a:buSzPts val="1400"/>
              <a:buChar char="●"/>
            </a:pPr>
            <a:r>
              <a:rPr lang="en">
                <a:solidFill>
                  <a:schemeClr val="dk1"/>
                </a:solidFill>
                <a:latin typeface="Courier New"/>
                <a:ea typeface="Courier New"/>
                <a:cs typeface="Courier New"/>
                <a:sym typeface="Courier New"/>
              </a:rPr>
              <a:t>Picture: Jpg,jpeg.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200">
              <a:solidFill>
                <a:schemeClr val="dk1"/>
              </a:solidFill>
              <a:highlight>
                <a:srgbClr val="FFFFFF"/>
              </a:highlight>
            </a:endParaRPr>
          </a:p>
        </p:txBody>
      </p:sp>
      <p:pic>
        <p:nvPicPr>
          <p:cNvPr id="144" name="Google Shape;144;p23"/>
          <p:cNvPicPr preferRelativeResize="0"/>
          <p:nvPr/>
        </p:nvPicPr>
        <p:blipFill>
          <a:blip r:embed="rId4">
            <a:alphaModFix/>
          </a:blip>
          <a:stretch>
            <a:fillRect/>
          </a:stretch>
        </p:blipFill>
        <p:spPr>
          <a:xfrm>
            <a:off x="2962100" y="2517825"/>
            <a:ext cx="202500" cy="218900"/>
          </a:xfrm>
          <a:prstGeom prst="rect">
            <a:avLst/>
          </a:prstGeom>
          <a:noFill/>
          <a:ln>
            <a:noFill/>
          </a:ln>
        </p:spPr>
      </p:pic>
      <p:pic>
        <p:nvPicPr>
          <p:cNvPr id="145" name="Google Shape;145;p23"/>
          <p:cNvPicPr preferRelativeResize="0"/>
          <p:nvPr/>
        </p:nvPicPr>
        <p:blipFill>
          <a:blip r:embed="rId5">
            <a:alphaModFix/>
          </a:blip>
          <a:stretch>
            <a:fillRect/>
          </a:stretch>
        </p:blipFill>
        <p:spPr>
          <a:xfrm>
            <a:off x="3243400" y="2524661"/>
            <a:ext cx="202500" cy="205231"/>
          </a:xfrm>
          <a:prstGeom prst="rect">
            <a:avLst/>
          </a:prstGeom>
          <a:noFill/>
          <a:ln cap="flat" cmpd="sng" w="19050">
            <a:solidFill>
              <a:schemeClr val="dk2"/>
            </a:solidFill>
            <a:prstDash val="solid"/>
            <a:round/>
            <a:headEnd len="sm" w="sm" type="none"/>
            <a:tailEnd len="sm" w="sm" type="none"/>
          </a:ln>
        </p:spPr>
      </p:pic>
      <p:grpSp>
        <p:nvGrpSpPr>
          <p:cNvPr id="146" name="Google Shape;146;p23"/>
          <p:cNvGrpSpPr/>
          <p:nvPr/>
        </p:nvGrpSpPr>
        <p:grpSpPr>
          <a:xfrm>
            <a:off x="3445900" y="1947422"/>
            <a:ext cx="605800" cy="276428"/>
            <a:chOff x="1712625" y="1736859"/>
            <a:chExt cx="605800" cy="276428"/>
          </a:xfrm>
        </p:grpSpPr>
        <p:pic>
          <p:nvPicPr>
            <p:cNvPr id="147" name="Google Shape;147;p23"/>
            <p:cNvPicPr preferRelativeResize="0"/>
            <p:nvPr/>
          </p:nvPicPr>
          <p:blipFill>
            <a:blip r:embed="rId6">
              <a:alphaModFix/>
            </a:blip>
            <a:stretch>
              <a:fillRect/>
            </a:stretch>
          </p:blipFill>
          <p:spPr>
            <a:xfrm>
              <a:off x="1712625" y="1747550"/>
              <a:ext cx="272725" cy="255050"/>
            </a:xfrm>
            <a:prstGeom prst="rect">
              <a:avLst/>
            </a:prstGeom>
            <a:noFill/>
            <a:ln cap="flat" cmpd="sng" w="19050">
              <a:solidFill>
                <a:schemeClr val="dk2"/>
              </a:solidFill>
              <a:prstDash val="solid"/>
              <a:round/>
              <a:headEnd len="sm" w="sm" type="none"/>
              <a:tailEnd len="sm" w="sm" type="none"/>
            </a:ln>
          </p:spPr>
        </p:pic>
        <p:pic>
          <p:nvPicPr>
            <p:cNvPr id="148" name="Google Shape;148;p23"/>
            <p:cNvPicPr preferRelativeResize="0"/>
            <p:nvPr/>
          </p:nvPicPr>
          <p:blipFill>
            <a:blip r:embed="rId5">
              <a:alphaModFix/>
            </a:blip>
            <a:stretch>
              <a:fillRect/>
            </a:stretch>
          </p:blipFill>
          <p:spPr>
            <a:xfrm>
              <a:off x="2045700" y="1736859"/>
              <a:ext cx="272725" cy="276428"/>
            </a:xfrm>
            <a:prstGeom prst="rect">
              <a:avLst/>
            </a:prstGeom>
            <a:noFill/>
            <a:ln cap="flat" cmpd="sng" w="19050">
              <a:solidFill>
                <a:schemeClr val="dk2"/>
              </a:solidFill>
              <a:prstDash val="solid"/>
              <a:round/>
              <a:headEnd len="sm" w="sm" type="none"/>
              <a:tailEnd len="sm" w="sm" type="none"/>
            </a:ln>
          </p:spPr>
        </p:pic>
      </p:grpSp>
      <p:sp>
        <p:nvSpPr>
          <p:cNvPr id="149" name="Google Shape;149;p23"/>
          <p:cNvSpPr/>
          <p:nvPr/>
        </p:nvSpPr>
        <p:spPr>
          <a:xfrm>
            <a:off x="6447963" y="1575075"/>
            <a:ext cx="395400" cy="21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3"/>
          <p:cNvPicPr preferRelativeResize="0"/>
          <p:nvPr/>
        </p:nvPicPr>
        <p:blipFill>
          <a:blip r:embed="rId6">
            <a:alphaModFix/>
          </a:blip>
          <a:stretch>
            <a:fillRect/>
          </a:stretch>
        </p:blipFill>
        <p:spPr>
          <a:xfrm>
            <a:off x="6010863" y="1557050"/>
            <a:ext cx="272725" cy="255050"/>
          </a:xfrm>
          <a:prstGeom prst="rect">
            <a:avLst/>
          </a:prstGeom>
          <a:noFill/>
          <a:ln cap="flat" cmpd="sng" w="19050">
            <a:solidFill>
              <a:schemeClr val="dk2"/>
            </a:solidFill>
            <a:prstDash val="solid"/>
            <a:round/>
            <a:headEnd len="sm" w="sm" type="none"/>
            <a:tailEnd len="sm" w="sm" type="none"/>
          </a:ln>
        </p:spPr>
      </p:pic>
      <p:grpSp>
        <p:nvGrpSpPr>
          <p:cNvPr id="151" name="Google Shape;151;p23"/>
          <p:cNvGrpSpPr/>
          <p:nvPr/>
        </p:nvGrpSpPr>
        <p:grpSpPr>
          <a:xfrm>
            <a:off x="2071223" y="2924157"/>
            <a:ext cx="351400" cy="354671"/>
            <a:chOff x="5137700" y="172050"/>
            <a:chExt cx="584400" cy="541400"/>
          </a:xfrm>
        </p:grpSpPr>
        <p:sp>
          <p:nvSpPr>
            <p:cNvPr id="152" name="Google Shape;152;p23"/>
            <p:cNvSpPr/>
            <p:nvPr/>
          </p:nvSpPr>
          <p:spPr>
            <a:xfrm>
              <a:off x="5137700" y="172050"/>
              <a:ext cx="584400" cy="541400"/>
            </a:xfrm>
            <a:prstGeom prst="flowChartProcess">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3"/>
            <p:cNvPicPr preferRelativeResize="0"/>
            <p:nvPr/>
          </p:nvPicPr>
          <p:blipFill>
            <a:blip r:embed="rId5">
              <a:alphaModFix/>
            </a:blip>
            <a:stretch>
              <a:fillRect/>
            </a:stretch>
          </p:blipFill>
          <p:spPr>
            <a:xfrm>
              <a:off x="5328650" y="340136"/>
              <a:ext cx="202500" cy="205231"/>
            </a:xfrm>
            <a:prstGeom prst="rect">
              <a:avLst/>
            </a:prstGeom>
            <a:noFill/>
            <a:ln cap="flat" cmpd="sng" w="19050">
              <a:solidFill>
                <a:schemeClr val="dk2"/>
              </a:solidFill>
              <a:prstDash val="solid"/>
              <a:round/>
              <a:headEnd len="sm" w="sm" type="none"/>
              <a:tailEnd len="sm" w="sm" type="none"/>
            </a:ln>
          </p:spPr>
        </p:pic>
      </p:grpSp>
      <p:grpSp>
        <p:nvGrpSpPr>
          <p:cNvPr id="154" name="Google Shape;154;p23"/>
          <p:cNvGrpSpPr/>
          <p:nvPr/>
        </p:nvGrpSpPr>
        <p:grpSpPr>
          <a:xfrm>
            <a:off x="2521419" y="2883474"/>
            <a:ext cx="395405" cy="354671"/>
            <a:chOff x="5137700" y="172050"/>
            <a:chExt cx="584400" cy="541400"/>
          </a:xfrm>
        </p:grpSpPr>
        <p:sp>
          <p:nvSpPr>
            <p:cNvPr id="155" name="Google Shape;155;p23"/>
            <p:cNvSpPr/>
            <p:nvPr/>
          </p:nvSpPr>
          <p:spPr>
            <a:xfrm>
              <a:off x="5137700" y="172050"/>
              <a:ext cx="584400" cy="5414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3"/>
            <p:cNvPicPr preferRelativeResize="0"/>
            <p:nvPr/>
          </p:nvPicPr>
          <p:blipFill>
            <a:blip r:embed="rId4">
              <a:alphaModFix/>
            </a:blip>
            <a:stretch>
              <a:fillRect/>
            </a:stretch>
          </p:blipFill>
          <p:spPr>
            <a:xfrm>
              <a:off x="5328650" y="333300"/>
              <a:ext cx="202500" cy="218900"/>
            </a:xfrm>
            <a:prstGeom prst="rect">
              <a:avLst/>
            </a:prstGeom>
            <a:noFill/>
            <a:ln>
              <a:noFill/>
            </a:ln>
          </p:spPr>
        </p:pic>
      </p:grpSp>
      <p:grpSp>
        <p:nvGrpSpPr>
          <p:cNvPr id="157" name="Google Shape;157;p23"/>
          <p:cNvGrpSpPr/>
          <p:nvPr/>
        </p:nvGrpSpPr>
        <p:grpSpPr>
          <a:xfrm>
            <a:off x="3015623" y="2942462"/>
            <a:ext cx="351400" cy="318072"/>
            <a:chOff x="5137700" y="172050"/>
            <a:chExt cx="584400" cy="541400"/>
          </a:xfrm>
        </p:grpSpPr>
        <p:sp>
          <p:nvSpPr>
            <p:cNvPr id="158" name="Google Shape;158;p23"/>
            <p:cNvSpPr/>
            <p:nvPr/>
          </p:nvSpPr>
          <p:spPr>
            <a:xfrm>
              <a:off x="5137700" y="172050"/>
              <a:ext cx="584400" cy="541400"/>
            </a:xfrm>
            <a:prstGeom prst="flowChartProcess">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5328650" y="340125"/>
              <a:ext cx="202500" cy="20525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3"/>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Users Interface Design</a:t>
            </a:r>
            <a:endParaRPr b="1"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4"/>
          <p:cNvPicPr preferRelativeResize="0"/>
          <p:nvPr/>
        </p:nvPicPr>
        <p:blipFill>
          <a:blip r:embed="rId3">
            <a:alphaModFix/>
          </a:blip>
          <a:stretch>
            <a:fillRect/>
          </a:stretch>
        </p:blipFill>
        <p:spPr>
          <a:xfrm>
            <a:off x="328638" y="1202138"/>
            <a:ext cx="4006724" cy="3196225"/>
          </a:xfrm>
          <a:prstGeom prst="rect">
            <a:avLst/>
          </a:prstGeom>
          <a:noFill/>
          <a:ln>
            <a:noFill/>
          </a:ln>
        </p:spPr>
      </p:pic>
      <p:pic>
        <p:nvPicPr>
          <p:cNvPr id="167" name="Google Shape;167;p24"/>
          <p:cNvPicPr preferRelativeResize="0"/>
          <p:nvPr/>
        </p:nvPicPr>
        <p:blipFill>
          <a:blip r:embed="rId4">
            <a:alphaModFix/>
          </a:blip>
          <a:stretch>
            <a:fillRect/>
          </a:stretch>
        </p:blipFill>
        <p:spPr>
          <a:xfrm>
            <a:off x="4440725" y="1232538"/>
            <a:ext cx="4006724" cy="3165850"/>
          </a:xfrm>
          <a:prstGeom prst="rect">
            <a:avLst/>
          </a:prstGeom>
          <a:noFill/>
          <a:ln>
            <a:noFill/>
          </a:ln>
        </p:spPr>
      </p:pic>
      <p:grpSp>
        <p:nvGrpSpPr>
          <p:cNvPr id="168" name="Google Shape;168;p24"/>
          <p:cNvGrpSpPr/>
          <p:nvPr/>
        </p:nvGrpSpPr>
        <p:grpSpPr>
          <a:xfrm>
            <a:off x="432077" y="1341690"/>
            <a:ext cx="3662360" cy="2917148"/>
            <a:chOff x="534750" y="1220507"/>
            <a:chExt cx="3662360" cy="2284018"/>
          </a:xfrm>
        </p:grpSpPr>
        <p:grpSp>
          <p:nvGrpSpPr>
            <p:cNvPr id="169" name="Google Shape;169;p24"/>
            <p:cNvGrpSpPr/>
            <p:nvPr/>
          </p:nvGrpSpPr>
          <p:grpSpPr>
            <a:xfrm>
              <a:off x="534750" y="1232250"/>
              <a:ext cx="3634125" cy="5700"/>
              <a:chOff x="653425" y="1198350"/>
              <a:chExt cx="3634125" cy="5700"/>
            </a:xfrm>
          </p:grpSpPr>
          <p:cxnSp>
            <p:nvCxnSpPr>
              <p:cNvPr id="170" name="Google Shape;170;p24"/>
              <p:cNvCxnSpPr/>
              <p:nvPr/>
            </p:nvCxnSpPr>
            <p:spPr>
              <a:xfrm flipH="1" rot="10800000">
                <a:off x="653425" y="1198350"/>
                <a:ext cx="1831200" cy="5700"/>
              </a:xfrm>
              <a:prstGeom prst="straightConnector1">
                <a:avLst/>
              </a:prstGeom>
              <a:noFill/>
              <a:ln cap="flat" cmpd="sng" w="19050">
                <a:solidFill>
                  <a:schemeClr val="accent1"/>
                </a:solidFill>
                <a:prstDash val="solid"/>
                <a:round/>
                <a:headEnd len="med" w="med" type="none"/>
                <a:tailEnd len="med" w="med" type="triangle"/>
              </a:ln>
            </p:spPr>
          </p:cxnSp>
          <p:cxnSp>
            <p:nvCxnSpPr>
              <p:cNvPr id="171" name="Google Shape;171;p24"/>
              <p:cNvCxnSpPr/>
              <p:nvPr/>
            </p:nvCxnSpPr>
            <p:spPr>
              <a:xfrm flipH="1" rot="10800000">
                <a:off x="2456350" y="1198350"/>
                <a:ext cx="1831200" cy="5700"/>
              </a:xfrm>
              <a:prstGeom prst="straightConnector1">
                <a:avLst/>
              </a:prstGeom>
              <a:noFill/>
              <a:ln cap="flat" cmpd="sng" w="19050">
                <a:solidFill>
                  <a:schemeClr val="accent1"/>
                </a:solidFill>
                <a:prstDash val="solid"/>
                <a:round/>
                <a:headEnd len="med" w="med" type="none"/>
                <a:tailEnd len="med" w="med" type="none"/>
              </a:ln>
            </p:spPr>
          </p:cxnSp>
        </p:grpSp>
        <p:cxnSp>
          <p:nvCxnSpPr>
            <p:cNvPr id="172" name="Google Shape;172;p24"/>
            <p:cNvCxnSpPr/>
            <p:nvPr/>
          </p:nvCxnSpPr>
          <p:spPr>
            <a:xfrm flipH="1">
              <a:off x="562980" y="2294924"/>
              <a:ext cx="1854600" cy="1203900"/>
            </a:xfrm>
            <a:prstGeom prst="straightConnector1">
              <a:avLst/>
            </a:prstGeom>
            <a:noFill/>
            <a:ln cap="flat" cmpd="sng" w="19050">
              <a:solidFill>
                <a:schemeClr val="accent1"/>
              </a:solidFill>
              <a:prstDash val="solid"/>
              <a:round/>
              <a:headEnd len="med" w="med" type="none"/>
              <a:tailEnd len="med" w="med" type="none"/>
            </a:ln>
          </p:spPr>
        </p:cxnSp>
        <p:grpSp>
          <p:nvGrpSpPr>
            <p:cNvPr id="173" name="Google Shape;173;p24"/>
            <p:cNvGrpSpPr/>
            <p:nvPr/>
          </p:nvGrpSpPr>
          <p:grpSpPr>
            <a:xfrm>
              <a:off x="562975" y="3498825"/>
              <a:ext cx="3634125" cy="5700"/>
              <a:chOff x="653425" y="1198350"/>
              <a:chExt cx="3634125" cy="5700"/>
            </a:xfrm>
          </p:grpSpPr>
          <p:cxnSp>
            <p:nvCxnSpPr>
              <p:cNvPr id="174" name="Google Shape;174;p24"/>
              <p:cNvCxnSpPr/>
              <p:nvPr/>
            </p:nvCxnSpPr>
            <p:spPr>
              <a:xfrm flipH="1" rot="10800000">
                <a:off x="653425" y="1198350"/>
                <a:ext cx="1831200" cy="5700"/>
              </a:xfrm>
              <a:prstGeom prst="straightConnector1">
                <a:avLst/>
              </a:prstGeom>
              <a:noFill/>
              <a:ln cap="flat" cmpd="sng" w="19050">
                <a:solidFill>
                  <a:schemeClr val="accent1"/>
                </a:solidFill>
                <a:prstDash val="solid"/>
                <a:round/>
                <a:headEnd len="med" w="med" type="none"/>
                <a:tailEnd len="med" w="med" type="triangle"/>
              </a:ln>
            </p:spPr>
          </p:cxnSp>
          <p:cxnSp>
            <p:nvCxnSpPr>
              <p:cNvPr id="175" name="Google Shape;175;p24"/>
              <p:cNvCxnSpPr/>
              <p:nvPr/>
            </p:nvCxnSpPr>
            <p:spPr>
              <a:xfrm flipH="1" rot="10800000">
                <a:off x="2456350" y="1198350"/>
                <a:ext cx="1831200" cy="5700"/>
              </a:xfrm>
              <a:prstGeom prst="straightConnector1">
                <a:avLst/>
              </a:prstGeom>
              <a:noFill/>
              <a:ln cap="flat" cmpd="sng" w="19050">
                <a:solidFill>
                  <a:schemeClr val="accent1"/>
                </a:solidFill>
                <a:prstDash val="solid"/>
                <a:round/>
                <a:headEnd len="med" w="med" type="none"/>
                <a:tailEnd len="med" w="med" type="none"/>
              </a:ln>
            </p:spPr>
          </p:cxnSp>
        </p:grpSp>
        <p:cxnSp>
          <p:nvCxnSpPr>
            <p:cNvPr id="176" name="Google Shape;176;p24"/>
            <p:cNvCxnSpPr/>
            <p:nvPr/>
          </p:nvCxnSpPr>
          <p:spPr>
            <a:xfrm flipH="1">
              <a:off x="2354810" y="1220507"/>
              <a:ext cx="1842300" cy="1125300"/>
            </a:xfrm>
            <a:prstGeom prst="straightConnector1">
              <a:avLst/>
            </a:prstGeom>
            <a:noFill/>
            <a:ln cap="flat" cmpd="sng" w="19050">
              <a:solidFill>
                <a:schemeClr val="accent1"/>
              </a:solidFill>
              <a:prstDash val="solid"/>
              <a:round/>
              <a:headEnd len="med" w="med" type="none"/>
              <a:tailEnd len="med" w="med" type="triangle"/>
            </a:ln>
          </p:spPr>
        </p:cxnSp>
      </p:grpSp>
      <p:sp>
        <p:nvSpPr>
          <p:cNvPr id="177" name="Google Shape;177;p24"/>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Users Interface Design</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5"/>
          <p:cNvPicPr preferRelativeResize="0"/>
          <p:nvPr/>
        </p:nvPicPr>
        <p:blipFill>
          <a:blip r:embed="rId3">
            <a:alphaModFix/>
          </a:blip>
          <a:stretch>
            <a:fillRect/>
          </a:stretch>
        </p:blipFill>
        <p:spPr>
          <a:xfrm>
            <a:off x="317500" y="968300"/>
            <a:ext cx="4742750" cy="3461849"/>
          </a:xfrm>
          <a:prstGeom prst="rect">
            <a:avLst/>
          </a:prstGeom>
          <a:noFill/>
          <a:ln>
            <a:noFill/>
          </a:ln>
        </p:spPr>
      </p:pic>
      <p:sp>
        <p:nvSpPr>
          <p:cNvPr id="183" name="Google Shape;183;p25"/>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txBox="1"/>
          <p:nvPr/>
        </p:nvSpPr>
        <p:spPr>
          <a:xfrm>
            <a:off x="5389100" y="1058200"/>
            <a:ext cx="3587100" cy="23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Header displays: </a:t>
            </a:r>
            <a:endParaRPr>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display</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flex</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flex-direction</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row</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justify-content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center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position</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absolute</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z-index</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100</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left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width</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100%</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padding</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0</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9CDCFE"/>
                </a:solidFill>
                <a:highlight>
                  <a:srgbClr val="1E1E1E"/>
                </a:highlight>
                <a:latin typeface="Courier New"/>
                <a:ea typeface="Courier New"/>
                <a:cs typeface="Courier New"/>
                <a:sym typeface="Courier New"/>
              </a:rPr>
              <a:t>background</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#242222</a:t>
            </a:r>
            <a:r>
              <a:rPr lang="en" sz="1050">
                <a:solidFill>
                  <a:srgbClr val="D4D4D4"/>
                </a:solidFill>
                <a:highlight>
                  <a:srgbClr val="1E1E1E"/>
                </a:highlight>
                <a:latin typeface="Courier New"/>
                <a:ea typeface="Courier New"/>
                <a:cs typeface="Courier New"/>
                <a:sym typeface="Courier New"/>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85" name="Google Shape;185;p25"/>
          <p:cNvSpPr/>
          <p:nvPr/>
        </p:nvSpPr>
        <p:spPr>
          <a:xfrm>
            <a:off x="4104800" y="1058200"/>
            <a:ext cx="1284300" cy="2142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Users Interface Design</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6"/>
          <p:cNvPicPr preferRelativeResize="0"/>
          <p:nvPr/>
        </p:nvPicPr>
        <p:blipFill>
          <a:blip r:embed="rId3">
            <a:alphaModFix/>
          </a:blip>
          <a:stretch>
            <a:fillRect/>
          </a:stretch>
        </p:blipFill>
        <p:spPr>
          <a:xfrm>
            <a:off x="317500" y="968300"/>
            <a:ext cx="4742750" cy="3461849"/>
          </a:xfrm>
          <a:prstGeom prst="rect">
            <a:avLst/>
          </a:prstGeom>
          <a:noFill/>
          <a:ln>
            <a:noFill/>
          </a:ln>
        </p:spPr>
      </p:pic>
      <p:sp>
        <p:nvSpPr>
          <p:cNvPr id="192" name="Google Shape;192;p26"/>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txBox="1"/>
          <p:nvPr/>
        </p:nvSpPr>
        <p:spPr>
          <a:xfrm>
            <a:off x="5389100" y="1058200"/>
            <a:ext cx="3587100" cy="23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Home, Menu, Nutrition, Support and About us: </a:t>
            </a:r>
            <a:endParaRPr sz="1050">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7BA7D"/>
                </a:solidFill>
                <a:highlight>
                  <a:srgbClr val="1E1E1E"/>
                </a:highlight>
                <a:latin typeface="Courier New"/>
                <a:ea typeface="Courier New"/>
                <a:cs typeface="Courier New"/>
                <a:sym typeface="Courier New"/>
              </a:rPr>
              <a:t>.nav-flex-row</a:t>
            </a:r>
            <a:r>
              <a:rPr lang="en" sz="1050">
                <a:solidFill>
                  <a:srgbClr val="D4D4D4"/>
                </a:solidFill>
                <a:highlight>
                  <a:srgbClr val="1E1E1E"/>
                </a:highlight>
                <a:latin typeface="Courier New"/>
                <a:ea typeface="Courier New"/>
                <a:cs typeface="Courier New"/>
                <a:sym typeface="Courier New"/>
              </a:rPr>
              <a:t> </a:t>
            </a:r>
            <a:r>
              <a:rPr lang="en" sz="1050">
                <a:solidFill>
                  <a:srgbClr val="D7BA7D"/>
                </a:solidFill>
                <a:highlight>
                  <a:srgbClr val="1E1E1E"/>
                </a:highlight>
                <a:latin typeface="Courier New"/>
                <a:ea typeface="Courier New"/>
                <a:cs typeface="Courier New"/>
                <a:sym typeface="Courier New"/>
              </a:rPr>
              <a:t>li</a:t>
            </a:r>
            <a:r>
              <a:rPr lang="en" sz="1050">
                <a:solidFill>
                  <a:srgbClr val="D4D4D4"/>
                </a:solidFill>
                <a:highlight>
                  <a:srgbClr val="1E1E1E"/>
                </a:highlight>
                <a:latin typeface="Courier New"/>
                <a:ea typeface="Courier New"/>
                <a:cs typeface="Courier New"/>
                <a:sym typeface="Courier New"/>
              </a:rPr>
              <a:t> </a:t>
            </a:r>
            <a:r>
              <a:rPr lang="en" sz="1050">
                <a:solidFill>
                  <a:srgbClr val="D7BA7D"/>
                </a:solidFill>
                <a:highlight>
                  <a:srgbClr val="1E1E1E"/>
                </a:highlight>
                <a:latin typeface="Courier New"/>
                <a:ea typeface="Courier New"/>
                <a:cs typeface="Courier New"/>
                <a:sym typeface="Courier New"/>
              </a:rPr>
              <a:t>a</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font-family</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'Big Shoulders Text'</a:t>
            </a:r>
            <a:r>
              <a:rPr lang="en" sz="1050">
                <a:solidFill>
                  <a:srgbClr val="D4D4D4"/>
                </a:solidFill>
                <a:highlight>
                  <a:srgbClr val="1E1E1E"/>
                </a:highlight>
                <a:latin typeface="Courier New"/>
                <a:ea typeface="Courier New"/>
                <a:cs typeface="Courier New"/>
                <a:sym typeface="Courier New"/>
              </a:rPr>
              <a:t>, cursive;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color</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rgb</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255</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font-size</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3.5em</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text-transform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uppercase</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1E1E1E"/>
                </a:highlight>
                <a:latin typeface="Courier New"/>
                <a:ea typeface="Courier New"/>
                <a:cs typeface="Courier New"/>
                <a:sym typeface="Courier New"/>
              </a:rPr>
              <a:t>font-weight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800</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94" name="Google Shape;194;p26"/>
          <p:cNvSpPr/>
          <p:nvPr/>
        </p:nvSpPr>
        <p:spPr>
          <a:xfrm>
            <a:off x="4104800" y="1058200"/>
            <a:ext cx="1284300" cy="2142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Users Interface Design</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txBox="1"/>
          <p:nvPr/>
        </p:nvSpPr>
        <p:spPr>
          <a:xfrm>
            <a:off x="3737925" y="3519250"/>
            <a:ext cx="4935300" cy="1445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rgbClr val="D7BA7D"/>
                </a:solidFill>
                <a:highlight>
                  <a:srgbClr val="1E1E1E"/>
                </a:highlight>
                <a:latin typeface="Courier New"/>
                <a:ea typeface="Courier New"/>
                <a:cs typeface="Courier New"/>
                <a:sym typeface="Courier New"/>
              </a:rPr>
              <a:t>.nav-flex-row</a:t>
            </a:r>
            <a:r>
              <a:rPr lang="en" sz="1750">
                <a:solidFill>
                  <a:srgbClr val="D4D4D4"/>
                </a:solidFill>
                <a:highlight>
                  <a:srgbClr val="1E1E1E"/>
                </a:highlight>
                <a:latin typeface="Courier New"/>
                <a:ea typeface="Courier New"/>
                <a:cs typeface="Courier New"/>
                <a:sym typeface="Courier New"/>
              </a:rPr>
              <a:t> </a:t>
            </a:r>
            <a:r>
              <a:rPr lang="en" sz="1750">
                <a:solidFill>
                  <a:srgbClr val="D7BA7D"/>
                </a:solidFill>
                <a:highlight>
                  <a:srgbClr val="1E1E1E"/>
                </a:highlight>
                <a:latin typeface="Courier New"/>
                <a:ea typeface="Courier New"/>
                <a:cs typeface="Courier New"/>
                <a:sym typeface="Courier New"/>
              </a:rPr>
              <a:t>li</a:t>
            </a:r>
            <a:r>
              <a:rPr lang="en" sz="1750">
                <a:solidFill>
                  <a:srgbClr val="D4D4D4"/>
                </a:solidFill>
                <a:highlight>
                  <a:srgbClr val="1E1E1E"/>
                </a:highlight>
                <a:latin typeface="Courier New"/>
                <a:ea typeface="Courier New"/>
                <a:cs typeface="Courier New"/>
                <a:sym typeface="Courier New"/>
              </a:rPr>
              <a:t> </a:t>
            </a:r>
            <a:r>
              <a:rPr lang="en" sz="1750">
                <a:solidFill>
                  <a:srgbClr val="D7BA7D"/>
                </a:solidFill>
                <a:highlight>
                  <a:srgbClr val="1E1E1E"/>
                </a:highlight>
                <a:latin typeface="Courier New"/>
                <a:ea typeface="Courier New"/>
                <a:cs typeface="Courier New"/>
                <a:sym typeface="Courier New"/>
              </a:rPr>
              <a:t>a:hover</a:t>
            </a:r>
            <a:r>
              <a:rPr lang="en" sz="1750">
                <a:solidFill>
                  <a:srgbClr val="D4D4D4"/>
                </a:solidFill>
                <a:highlight>
                  <a:srgbClr val="1E1E1E"/>
                </a:highlight>
                <a:latin typeface="Courier New"/>
                <a:ea typeface="Courier New"/>
                <a:cs typeface="Courier New"/>
                <a:sym typeface="Courier New"/>
              </a:rPr>
              <a:t>{ </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50">
                <a:solidFill>
                  <a:srgbClr val="D4D4D4"/>
                </a:solidFill>
                <a:highlight>
                  <a:srgbClr val="1E1E1E"/>
                </a:highlight>
                <a:latin typeface="Courier New"/>
                <a:ea typeface="Courier New"/>
                <a:cs typeface="Courier New"/>
                <a:sym typeface="Courier New"/>
              </a:rPr>
              <a:t>    </a:t>
            </a:r>
            <a:r>
              <a:rPr lang="en" sz="1750">
                <a:solidFill>
                  <a:srgbClr val="9CDCFE"/>
                </a:solidFill>
                <a:highlight>
                  <a:srgbClr val="1E1E1E"/>
                </a:highlight>
                <a:latin typeface="Courier New"/>
                <a:ea typeface="Courier New"/>
                <a:cs typeface="Courier New"/>
                <a:sym typeface="Courier New"/>
              </a:rPr>
              <a:t>background</a:t>
            </a:r>
            <a:r>
              <a:rPr lang="en" sz="1750">
                <a:solidFill>
                  <a:srgbClr val="D4D4D4"/>
                </a:solidFill>
                <a:highlight>
                  <a:srgbClr val="1E1E1E"/>
                </a:highlight>
                <a:latin typeface="Courier New"/>
                <a:ea typeface="Courier New"/>
                <a:cs typeface="Courier New"/>
                <a:sym typeface="Courier New"/>
              </a:rPr>
              <a:t>:</a:t>
            </a:r>
            <a:r>
              <a:rPr lang="en" sz="1750">
                <a:solidFill>
                  <a:srgbClr val="DCDCAA"/>
                </a:solidFill>
                <a:highlight>
                  <a:srgbClr val="1E1E1E"/>
                </a:highlight>
                <a:latin typeface="Courier New"/>
                <a:ea typeface="Courier New"/>
                <a:cs typeface="Courier New"/>
                <a:sym typeface="Courier New"/>
              </a:rPr>
              <a:t>rgb</a:t>
            </a:r>
            <a:r>
              <a:rPr lang="en" sz="1750">
                <a:solidFill>
                  <a:srgbClr val="D4D4D4"/>
                </a:solidFill>
                <a:highlight>
                  <a:srgbClr val="1E1E1E"/>
                </a:highlight>
                <a:latin typeface="Courier New"/>
                <a:ea typeface="Courier New"/>
                <a:cs typeface="Courier New"/>
                <a:sym typeface="Courier New"/>
              </a:rPr>
              <a:t>(</a:t>
            </a:r>
            <a:r>
              <a:rPr lang="en" sz="1750">
                <a:solidFill>
                  <a:srgbClr val="B5CEA8"/>
                </a:solidFill>
                <a:highlight>
                  <a:srgbClr val="1E1E1E"/>
                </a:highlight>
                <a:latin typeface="Courier New"/>
                <a:ea typeface="Courier New"/>
                <a:cs typeface="Courier New"/>
                <a:sym typeface="Courier New"/>
              </a:rPr>
              <a:t>218</a:t>
            </a:r>
            <a:r>
              <a:rPr lang="en" sz="1750">
                <a:solidFill>
                  <a:srgbClr val="D4D4D4"/>
                </a:solidFill>
                <a:highlight>
                  <a:srgbClr val="1E1E1E"/>
                </a:highlight>
                <a:latin typeface="Courier New"/>
                <a:ea typeface="Courier New"/>
                <a:cs typeface="Courier New"/>
                <a:sym typeface="Courier New"/>
              </a:rPr>
              <a:t>, </a:t>
            </a:r>
            <a:r>
              <a:rPr lang="en" sz="1750">
                <a:solidFill>
                  <a:srgbClr val="B5CEA8"/>
                </a:solidFill>
                <a:highlight>
                  <a:srgbClr val="1E1E1E"/>
                </a:highlight>
                <a:latin typeface="Courier New"/>
                <a:ea typeface="Courier New"/>
                <a:cs typeface="Courier New"/>
                <a:sym typeface="Courier New"/>
              </a:rPr>
              <a:t>218</a:t>
            </a:r>
            <a:r>
              <a:rPr lang="en" sz="1750">
                <a:solidFill>
                  <a:srgbClr val="D4D4D4"/>
                </a:solidFill>
                <a:highlight>
                  <a:srgbClr val="1E1E1E"/>
                </a:highlight>
                <a:latin typeface="Courier New"/>
                <a:ea typeface="Courier New"/>
                <a:cs typeface="Courier New"/>
                <a:sym typeface="Courier New"/>
              </a:rPr>
              <a:t>, </a:t>
            </a:r>
            <a:r>
              <a:rPr lang="en" sz="1750">
                <a:solidFill>
                  <a:srgbClr val="B5CEA8"/>
                </a:solidFill>
                <a:highlight>
                  <a:srgbClr val="1E1E1E"/>
                </a:highlight>
                <a:latin typeface="Courier New"/>
                <a:ea typeface="Courier New"/>
                <a:cs typeface="Courier New"/>
                <a:sym typeface="Courier New"/>
              </a:rPr>
              <a:t>218</a:t>
            </a:r>
            <a:r>
              <a:rPr lang="en" sz="1750">
                <a:solidFill>
                  <a:srgbClr val="D4D4D4"/>
                </a:solidFill>
                <a:highlight>
                  <a:srgbClr val="1E1E1E"/>
                </a:highlight>
                <a:latin typeface="Courier New"/>
                <a:ea typeface="Courier New"/>
                <a:cs typeface="Courier New"/>
                <a:sym typeface="Courier New"/>
              </a:rPr>
              <a:t>); </a:t>
            </a:r>
            <a:endParaRPr sz="17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02" name="Google Shape;202;p27"/>
          <p:cNvSpPr/>
          <p:nvPr/>
        </p:nvSpPr>
        <p:spPr>
          <a:xfrm>
            <a:off x="2485025" y="2063388"/>
            <a:ext cx="250800" cy="29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rot="5400000">
            <a:off x="2572424" y="3794007"/>
            <a:ext cx="960300" cy="770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7"/>
          <p:cNvPicPr preferRelativeResize="0"/>
          <p:nvPr/>
        </p:nvPicPr>
        <p:blipFill>
          <a:blip r:embed="rId3">
            <a:alphaModFix/>
          </a:blip>
          <a:stretch>
            <a:fillRect/>
          </a:stretch>
        </p:blipFill>
        <p:spPr>
          <a:xfrm>
            <a:off x="455500" y="1238929"/>
            <a:ext cx="7620000" cy="733425"/>
          </a:xfrm>
          <a:prstGeom prst="rect">
            <a:avLst/>
          </a:prstGeom>
          <a:noFill/>
          <a:ln>
            <a:noFill/>
          </a:ln>
        </p:spPr>
      </p:pic>
      <p:grpSp>
        <p:nvGrpSpPr>
          <p:cNvPr id="205" name="Google Shape;205;p27"/>
          <p:cNvGrpSpPr/>
          <p:nvPr/>
        </p:nvGrpSpPr>
        <p:grpSpPr>
          <a:xfrm>
            <a:off x="263400" y="2445138"/>
            <a:ext cx="8839199" cy="1163011"/>
            <a:chOff x="263400" y="2445138"/>
            <a:chExt cx="8839199" cy="1163011"/>
          </a:xfrm>
        </p:grpSpPr>
        <p:pic>
          <p:nvPicPr>
            <p:cNvPr id="206" name="Google Shape;206;p27"/>
            <p:cNvPicPr preferRelativeResize="0"/>
            <p:nvPr/>
          </p:nvPicPr>
          <p:blipFill>
            <a:blip r:embed="rId4">
              <a:alphaModFix/>
            </a:blip>
            <a:stretch>
              <a:fillRect/>
            </a:stretch>
          </p:blipFill>
          <p:spPr>
            <a:xfrm>
              <a:off x="263400" y="2445138"/>
              <a:ext cx="8839199" cy="738938"/>
            </a:xfrm>
            <a:prstGeom prst="rect">
              <a:avLst/>
            </a:prstGeom>
            <a:noFill/>
            <a:ln>
              <a:noFill/>
            </a:ln>
          </p:spPr>
        </p:pic>
        <p:pic>
          <p:nvPicPr>
            <p:cNvPr id="207" name="Google Shape;207;p27"/>
            <p:cNvPicPr preferRelativeResize="0"/>
            <p:nvPr/>
          </p:nvPicPr>
          <p:blipFill>
            <a:blip r:embed="rId5">
              <a:alphaModFix/>
            </a:blip>
            <a:stretch>
              <a:fillRect/>
            </a:stretch>
          </p:blipFill>
          <p:spPr>
            <a:xfrm>
              <a:off x="2553000" y="2869223"/>
              <a:ext cx="688646" cy="738925"/>
            </a:xfrm>
            <a:prstGeom prst="rect">
              <a:avLst/>
            </a:prstGeom>
            <a:noFill/>
            <a:ln>
              <a:noFill/>
            </a:ln>
          </p:spPr>
        </p:pic>
      </p:grpSp>
      <p:sp>
        <p:nvSpPr>
          <p:cNvPr id="208" name="Google Shape;208;p27"/>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Users Interface Design</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8"/>
          <p:cNvPicPr preferRelativeResize="0"/>
          <p:nvPr/>
        </p:nvPicPr>
        <p:blipFill>
          <a:blip r:embed="rId3">
            <a:alphaModFix/>
          </a:blip>
          <a:stretch>
            <a:fillRect/>
          </a:stretch>
        </p:blipFill>
        <p:spPr>
          <a:xfrm>
            <a:off x="263400" y="999875"/>
            <a:ext cx="5095274" cy="3243325"/>
          </a:xfrm>
          <a:prstGeom prst="rect">
            <a:avLst/>
          </a:prstGeom>
          <a:noFill/>
          <a:ln>
            <a:noFill/>
          </a:ln>
        </p:spPr>
      </p:pic>
      <p:sp>
        <p:nvSpPr>
          <p:cNvPr id="214" name="Google Shape;214;p28"/>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txBox="1"/>
          <p:nvPr/>
        </p:nvSpPr>
        <p:spPr>
          <a:xfrm>
            <a:off x="5663475" y="965050"/>
            <a:ext cx="3038700" cy="30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Create Whitespace: </a:t>
            </a:r>
            <a:endParaRPr>
              <a:solidFill>
                <a:schemeClr val="dk1"/>
              </a:solidFill>
            </a:endParaRPr>
          </a:p>
          <a:p>
            <a:pPr indent="0" lvl="0" marL="0" rtl="0" algn="l">
              <a:spcBef>
                <a:spcPts val="0"/>
              </a:spcBef>
              <a:spcAft>
                <a:spcPts val="0"/>
              </a:spcAft>
              <a:buNone/>
            </a:pPr>
            <a:r>
              <a:rPr lang="en">
                <a:solidFill>
                  <a:schemeClr val="dk1"/>
                </a:solidFill>
              </a:rPr>
              <a:t> </a:t>
            </a:r>
            <a:endParaRPr sz="1050">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7BA7D"/>
                </a:solidFill>
                <a:highlight>
                  <a:srgbClr val="1E1E1E"/>
                </a:highlight>
                <a:latin typeface="Courier New"/>
                <a:ea typeface="Courier New"/>
                <a:cs typeface="Courier New"/>
                <a:sym typeface="Courier New"/>
              </a:rPr>
              <a:t>.section-break</a:t>
            </a:r>
            <a:r>
              <a:rPr lang="en" sz="1250">
                <a:solidFill>
                  <a:srgbClr val="D4D4D4"/>
                </a:solidFill>
                <a:highlight>
                  <a:srgbClr val="1E1E1E"/>
                </a:highlight>
                <a:latin typeface="Courier New"/>
                <a:ea typeface="Courier New"/>
                <a:cs typeface="Courier New"/>
                <a:sym typeface="Courier New"/>
              </a:rPr>
              <a:t>{ </a:t>
            </a:r>
            <a:endParaRPr sz="12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highlight>
                  <a:srgbClr val="1E1E1E"/>
                </a:highlight>
                <a:latin typeface="Courier New"/>
                <a:ea typeface="Courier New"/>
                <a:cs typeface="Courier New"/>
                <a:sym typeface="Courier New"/>
              </a:rPr>
              <a:t>    </a:t>
            </a:r>
            <a:r>
              <a:rPr lang="en" sz="1250">
                <a:solidFill>
                  <a:srgbClr val="9CDCFE"/>
                </a:solidFill>
                <a:highlight>
                  <a:srgbClr val="1E1E1E"/>
                </a:highlight>
                <a:latin typeface="Courier New"/>
                <a:ea typeface="Courier New"/>
                <a:cs typeface="Courier New"/>
                <a:sym typeface="Courier New"/>
              </a:rPr>
              <a:t>height</a:t>
            </a:r>
            <a:r>
              <a:rPr lang="en" sz="1250">
                <a:solidFill>
                  <a:srgbClr val="D4D4D4"/>
                </a:solidFill>
                <a:highlight>
                  <a:srgbClr val="1E1E1E"/>
                </a:highlight>
                <a:latin typeface="Courier New"/>
                <a:ea typeface="Courier New"/>
                <a:cs typeface="Courier New"/>
                <a:sym typeface="Courier New"/>
              </a:rPr>
              <a:t>: </a:t>
            </a:r>
            <a:r>
              <a:rPr lang="en" sz="1250">
                <a:solidFill>
                  <a:srgbClr val="B5CEA8"/>
                </a:solidFill>
                <a:highlight>
                  <a:srgbClr val="1E1E1E"/>
                </a:highlight>
                <a:latin typeface="Courier New"/>
                <a:ea typeface="Courier New"/>
                <a:cs typeface="Courier New"/>
                <a:sym typeface="Courier New"/>
              </a:rPr>
              <a:t>250px</a:t>
            </a:r>
            <a:r>
              <a:rPr lang="en" sz="1250">
                <a:solidFill>
                  <a:srgbClr val="D4D4D4"/>
                </a:solidFill>
                <a:highlight>
                  <a:srgbClr val="1E1E1E"/>
                </a:highlight>
                <a:latin typeface="Courier New"/>
                <a:ea typeface="Courier New"/>
                <a:cs typeface="Courier New"/>
                <a:sym typeface="Courier New"/>
              </a:rPr>
              <a:t>; </a:t>
            </a:r>
            <a:endParaRPr sz="12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highlight>
                  <a:srgbClr val="1E1E1E"/>
                </a:highlight>
                <a:latin typeface="Courier New"/>
                <a:ea typeface="Courier New"/>
                <a:cs typeface="Courier New"/>
                <a:sym typeface="Courier New"/>
              </a:rPr>
              <a:t>    </a:t>
            </a:r>
            <a:r>
              <a:rPr lang="en" sz="1250">
                <a:solidFill>
                  <a:srgbClr val="9CDCFE"/>
                </a:solidFill>
                <a:highlight>
                  <a:srgbClr val="1E1E1E"/>
                </a:highlight>
                <a:latin typeface="Courier New"/>
                <a:ea typeface="Courier New"/>
                <a:cs typeface="Courier New"/>
                <a:sym typeface="Courier New"/>
              </a:rPr>
              <a:t>padding-top</a:t>
            </a:r>
            <a:r>
              <a:rPr lang="en" sz="1250">
                <a:solidFill>
                  <a:srgbClr val="D4D4D4"/>
                </a:solidFill>
                <a:highlight>
                  <a:srgbClr val="1E1E1E"/>
                </a:highlight>
                <a:latin typeface="Courier New"/>
                <a:ea typeface="Courier New"/>
                <a:cs typeface="Courier New"/>
                <a:sym typeface="Courier New"/>
              </a:rPr>
              <a:t>: </a:t>
            </a:r>
            <a:r>
              <a:rPr lang="en" sz="1250">
                <a:solidFill>
                  <a:srgbClr val="B5CEA8"/>
                </a:solidFill>
                <a:highlight>
                  <a:srgbClr val="1E1E1E"/>
                </a:highlight>
                <a:latin typeface="Courier New"/>
                <a:ea typeface="Courier New"/>
                <a:cs typeface="Courier New"/>
                <a:sym typeface="Courier New"/>
              </a:rPr>
              <a:t>50px</a:t>
            </a:r>
            <a:r>
              <a:rPr lang="en" sz="1250">
                <a:solidFill>
                  <a:srgbClr val="D4D4D4"/>
                </a:solidFill>
                <a:highlight>
                  <a:srgbClr val="1E1E1E"/>
                </a:highlight>
                <a:latin typeface="Courier New"/>
                <a:ea typeface="Courier New"/>
                <a:cs typeface="Courier New"/>
                <a:sym typeface="Courier New"/>
              </a:rPr>
              <a:t>;</a:t>
            </a:r>
            <a:endParaRPr sz="12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highlight>
                  <a:srgbClr val="1E1E1E"/>
                </a:highlight>
                <a:latin typeface="Courier New"/>
                <a:ea typeface="Courier New"/>
                <a:cs typeface="Courier New"/>
                <a:sym typeface="Courier New"/>
              </a:rPr>
              <a:t>    </a:t>
            </a:r>
            <a:r>
              <a:rPr lang="en" sz="1250">
                <a:solidFill>
                  <a:srgbClr val="9CDCFE"/>
                </a:solidFill>
                <a:highlight>
                  <a:srgbClr val="1E1E1E"/>
                </a:highlight>
                <a:latin typeface="Courier New"/>
                <a:ea typeface="Courier New"/>
                <a:cs typeface="Courier New"/>
                <a:sym typeface="Courier New"/>
              </a:rPr>
              <a:t>display</a:t>
            </a:r>
            <a:r>
              <a:rPr lang="en" sz="1250">
                <a:solidFill>
                  <a:srgbClr val="D4D4D4"/>
                </a:solidFill>
                <a:highlight>
                  <a:srgbClr val="1E1E1E"/>
                </a:highlight>
                <a:latin typeface="Courier New"/>
                <a:ea typeface="Courier New"/>
                <a:cs typeface="Courier New"/>
                <a:sym typeface="Courier New"/>
              </a:rPr>
              <a:t>: </a:t>
            </a:r>
            <a:r>
              <a:rPr lang="en" sz="1250">
                <a:solidFill>
                  <a:srgbClr val="CE9178"/>
                </a:solidFill>
                <a:highlight>
                  <a:srgbClr val="1E1E1E"/>
                </a:highlight>
                <a:latin typeface="Courier New"/>
                <a:ea typeface="Courier New"/>
                <a:cs typeface="Courier New"/>
                <a:sym typeface="Courier New"/>
              </a:rPr>
              <a:t>flex</a:t>
            </a:r>
            <a:r>
              <a:rPr lang="en" sz="1250">
                <a:solidFill>
                  <a:srgbClr val="D4D4D4"/>
                </a:solidFill>
                <a:highlight>
                  <a:srgbClr val="1E1E1E"/>
                </a:highlight>
                <a:latin typeface="Courier New"/>
                <a:ea typeface="Courier New"/>
                <a:cs typeface="Courier New"/>
                <a:sym typeface="Courier New"/>
              </a:rPr>
              <a:t>; </a:t>
            </a:r>
            <a:endParaRPr sz="12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highlight>
                  <a:srgbClr val="1E1E1E"/>
                </a:highlight>
                <a:latin typeface="Courier New"/>
                <a:ea typeface="Courier New"/>
                <a:cs typeface="Courier New"/>
                <a:sym typeface="Courier New"/>
              </a:rPr>
              <a:t>    </a:t>
            </a:r>
            <a:r>
              <a:rPr lang="en" sz="1250">
                <a:solidFill>
                  <a:srgbClr val="9CDCFE"/>
                </a:solidFill>
                <a:highlight>
                  <a:srgbClr val="1E1E1E"/>
                </a:highlight>
                <a:latin typeface="Courier New"/>
                <a:ea typeface="Courier New"/>
                <a:cs typeface="Courier New"/>
                <a:sym typeface="Courier New"/>
              </a:rPr>
              <a:t>flex-direction</a:t>
            </a:r>
            <a:r>
              <a:rPr lang="en" sz="1250">
                <a:solidFill>
                  <a:srgbClr val="D4D4D4"/>
                </a:solidFill>
                <a:highlight>
                  <a:srgbClr val="1E1E1E"/>
                </a:highlight>
                <a:latin typeface="Courier New"/>
                <a:ea typeface="Courier New"/>
                <a:cs typeface="Courier New"/>
                <a:sym typeface="Courier New"/>
              </a:rPr>
              <a:t>: </a:t>
            </a:r>
            <a:r>
              <a:rPr lang="en" sz="1250">
                <a:solidFill>
                  <a:srgbClr val="CE9178"/>
                </a:solidFill>
                <a:highlight>
                  <a:srgbClr val="1E1E1E"/>
                </a:highlight>
                <a:latin typeface="Courier New"/>
                <a:ea typeface="Courier New"/>
                <a:cs typeface="Courier New"/>
                <a:sym typeface="Courier New"/>
              </a:rPr>
              <a:t>column</a:t>
            </a:r>
            <a:r>
              <a:rPr lang="en" sz="1250">
                <a:solidFill>
                  <a:srgbClr val="D4D4D4"/>
                </a:solidFill>
                <a:highlight>
                  <a:srgbClr val="1E1E1E"/>
                </a:highlight>
                <a:latin typeface="Courier New"/>
                <a:ea typeface="Courier New"/>
                <a:cs typeface="Courier New"/>
                <a:sym typeface="Courier New"/>
              </a:rPr>
              <a:t>; </a:t>
            </a:r>
            <a:endParaRPr sz="12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highlight>
                  <a:srgbClr val="1E1E1E"/>
                </a:highlight>
                <a:latin typeface="Courier New"/>
                <a:ea typeface="Courier New"/>
                <a:cs typeface="Courier New"/>
                <a:sym typeface="Courier New"/>
              </a:rPr>
              <a:t>    </a:t>
            </a:r>
            <a:r>
              <a:rPr lang="en" sz="1250">
                <a:solidFill>
                  <a:srgbClr val="9CDCFE"/>
                </a:solidFill>
                <a:highlight>
                  <a:srgbClr val="1E1E1E"/>
                </a:highlight>
                <a:latin typeface="Courier New"/>
                <a:ea typeface="Courier New"/>
                <a:cs typeface="Courier New"/>
                <a:sym typeface="Courier New"/>
              </a:rPr>
              <a:t>justify-content</a:t>
            </a:r>
            <a:r>
              <a:rPr lang="en" sz="1250">
                <a:solidFill>
                  <a:srgbClr val="D4D4D4"/>
                </a:solidFill>
                <a:highlight>
                  <a:srgbClr val="1E1E1E"/>
                </a:highlight>
                <a:latin typeface="Courier New"/>
                <a:ea typeface="Courier New"/>
                <a:cs typeface="Courier New"/>
                <a:sym typeface="Courier New"/>
              </a:rPr>
              <a:t>: </a:t>
            </a:r>
            <a:r>
              <a:rPr lang="en" sz="1250">
                <a:solidFill>
                  <a:srgbClr val="CE9178"/>
                </a:solidFill>
                <a:highlight>
                  <a:srgbClr val="1E1E1E"/>
                </a:highlight>
                <a:latin typeface="Courier New"/>
                <a:ea typeface="Courier New"/>
                <a:cs typeface="Courier New"/>
                <a:sym typeface="Courier New"/>
              </a:rPr>
              <a:t>center</a:t>
            </a:r>
            <a:r>
              <a:rPr lang="en" sz="1250">
                <a:solidFill>
                  <a:srgbClr val="D4D4D4"/>
                </a:solidFill>
                <a:highlight>
                  <a:srgbClr val="1E1E1E"/>
                </a:highlight>
                <a:latin typeface="Courier New"/>
                <a:ea typeface="Courier New"/>
                <a:cs typeface="Courier New"/>
                <a:sym typeface="Courier New"/>
              </a:rPr>
              <a:t>; </a:t>
            </a:r>
            <a:endParaRPr sz="12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highlight>
                  <a:srgbClr val="1E1E1E"/>
                </a:highlight>
                <a:latin typeface="Courier New"/>
                <a:ea typeface="Courier New"/>
                <a:cs typeface="Courier New"/>
                <a:sym typeface="Courier New"/>
              </a:rPr>
              <a:t>    </a:t>
            </a:r>
            <a:r>
              <a:rPr lang="en" sz="1250">
                <a:solidFill>
                  <a:srgbClr val="9CDCFE"/>
                </a:solidFill>
                <a:highlight>
                  <a:srgbClr val="1E1E1E"/>
                </a:highlight>
                <a:latin typeface="Courier New"/>
                <a:ea typeface="Courier New"/>
                <a:cs typeface="Courier New"/>
                <a:sym typeface="Courier New"/>
              </a:rPr>
              <a:t>align-items</a:t>
            </a:r>
            <a:r>
              <a:rPr lang="en" sz="1250">
                <a:solidFill>
                  <a:srgbClr val="D4D4D4"/>
                </a:solidFill>
                <a:highlight>
                  <a:srgbClr val="1E1E1E"/>
                </a:highlight>
                <a:latin typeface="Courier New"/>
                <a:ea typeface="Courier New"/>
                <a:cs typeface="Courier New"/>
                <a:sym typeface="Courier New"/>
              </a:rPr>
              <a:t>: </a:t>
            </a:r>
            <a:r>
              <a:rPr lang="en" sz="1250">
                <a:solidFill>
                  <a:srgbClr val="CE9178"/>
                </a:solidFill>
                <a:highlight>
                  <a:srgbClr val="1E1E1E"/>
                </a:highlight>
                <a:latin typeface="Courier New"/>
                <a:ea typeface="Courier New"/>
                <a:cs typeface="Courier New"/>
                <a:sym typeface="Courier New"/>
              </a:rPr>
              <a:t>center</a:t>
            </a:r>
            <a:r>
              <a:rPr lang="en" sz="1250">
                <a:solidFill>
                  <a:srgbClr val="D4D4D4"/>
                </a:solidFill>
                <a:highlight>
                  <a:srgbClr val="1E1E1E"/>
                </a:highlight>
                <a:latin typeface="Courier New"/>
                <a:ea typeface="Courier New"/>
                <a:cs typeface="Courier New"/>
                <a:sym typeface="Courier New"/>
              </a:rPr>
              <a:t>; </a:t>
            </a:r>
            <a:endParaRPr sz="12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highlight>
                  <a:srgbClr val="1E1E1E"/>
                </a:highlight>
                <a:latin typeface="Courier New"/>
                <a:ea typeface="Courier New"/>
                <a:cs typeface="Courier New"/>
                <a:sym typeface="Courier New"/>
              </a:rPr>
              <a:t>    </a:t>
            </a:r>
            <a:r>
              <a:rPr lang="en" sz="1250">
                <a:solidFill>
                  <a:srgbClr val="9CDCFE"/>
                </a:solidFill>
                <a:highlight>
                  <a:srgbClr val="1E1E1E"/>
                </a:highlight>
                <a:latin typeface="Courier New"/>
                <a:ea typeface="Courier New"/>
                <a:cs typeface="Courier New"/>
                <a:sym typeface="Courier New"/>
              </a:rPr>
              <a:t>background</a:t>
            </a:r>
            <a:r>
              <a:rPr lang="en" sz="1250">
                <a:solidFill>
                  <a:srgbClr val="D4D4D4"/>
                </a:solidFill>
                <a:highlight>
                  <a:srgbClr val="1E1E1E"/>
                </a:highlight>
                <a:latin typeface="Courier New"/>
                <a:ea typeface="Courier New"/>
                <a:cs typeface="Courier New"/>
                <a:sym typeface="Courier New"/>
              </a:rPr>
              <a:t>: </a:t>
            </a:r>
            <a:r>
              <a:rPr lang="en" sz="1250">
                <a:solidFill>
                  <a:srgbClr val="DCDCAA"/>
                </a:solidFill>
                <a:highlight>
                  <a:srgbClr val="1E1E1E"/>
                </a:highlight>
                <a:latin typeface="Courier New"/>
                <a:ea typeface="Courier New"/>
                <a:cs typeface="Courier New"/>
                <a:sym typeface="Courier New"/>
              </a:rPr>
              <a:t>rgb</a:t>
            </a:r>
            <a:r>
              <a:rPr lang="en" sz="1250">
                <a:solidFill>
                  <a:srgbClr val="D4D4D4"/>
                </a:solidFill>
                <a:highlight>
                  <a:srgbClr val="1E1E1E"/>
                </a:highlight>
                <a:latin typeface="Courier New"/>
                <a:ea typeface="Courier New"/>
                <a:cs typeface="Courier New"/>
                <a:sym typeface="Courier New"/>
              </a:rPr>
              <a:t>(</a:t>
            </a:r>
            <a:r>
              <a:rPr lang="en" sz="1250">
                <a:solidFill>
                  <a:srgbClr val="B5CEA8"/>
                </a:solidFill>
                <a:highlight>
                  <a:srgbClr val="1E1E1E"/>
                </a:highlight>
                <a:latin typeface="Courier New"/>
                <a:ea typeface="Courier New"/>
                <a:cs typeface="Courier New"/>
                <a:sym typeface="Courier New"/>
              </a:rPr>
              <a:t>218</a:t>
            </a:r>
            <a:r>
              <a:rPr lang="en" sz="1250">
                <a:solidFill>
                  <a:srgbClr val="D4D4D4"/>
                </a:solidFill>
                <a:highlight>
                  <a:srgbClr val="1E1E1E"/>
                </a:highlight>
                <a:latin typeface="Courier New"/>
                <a:ea typeface="Courier New"/>
                <a:cs typeface="Courier New"/>
                <a:sym typeface="Courier New"/>
              </a:rPr>
              <a:t>, </a:t>
            </a:r>
            <a:r>
              <a:rPr lang="en" sz="1250">
                <a:solidFill>
                  <a:srgbClr val="B5CEA8"/>
                </a:solidFill>
                <a:highlight>
                  <a:srgbClr val="1E1E1E"/>
                </a:highlight>
                <a:latin typeface="Courier New"/>
                <a:ea typeface="Courier New"/>
                <a:cs typeface="Courier New"/>
                <a:sym typeface="Courier New"/>
              </a:rPr>
              <a:t>218</a:t>
            </a:r>
            <a:r>
              <a:rPr lang="en" sz="1250">
                <a:solidFill>
                  <a:srgbClr val="D4D4D4"/>
                </a:solidFill>
                <a:highlight>
                  <a:srgbClr val="1E1E1E"/>
                </a:highlight>
                <a:latin typeface="Courier New"/>
                <a:ea typeface="Courier New"/>
                <a:cs typeface="Courier New"/>
                <a:sym typeface="Courier New"/>
              </a:rPr>
              <a:t>, </a:t>
            </a:r>
            <a:r>
              <a:rPr lang="en" sz="1250">
                <a:solidFill>
                  <a:srgbClr val="B5CEA8"/>
                </a:solidFill>
                <a:highlight>
                  <a:srgbClr val="1E1E1E"/>
                </a:highlight>
                <a:latin typeface="Courier New"/>
                <a:ea typeface="Courier New"/>
                <a:cs typeface="Courier New"/>
                <a:sym typeface="Courier New"/>
              </a:rPr>
              <a:t>218</a:t>
            </a:r>
            <a:r>
              <a:rPr lang="en" sz="1250">
                <a:solidFill>
                  <a:srgbClr val="D4D4D4"/>
                </a:solidFill>
                <a:highlight>
                  <a:srgbClr val="1E1E1E"/>
                </a:highlight>
                <a:latin typeface="Courier New"/>
                <a:ea typeface="Courier New"/>
                <a:cs typeface="Courier New"/>
                <a:sym typeface="Courier New"/>
              </a:rPr>
              <a:t>);</a:t>
            </a:r>
            <a:endParaRPr sz="12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cxnSp>
        <p:nvCxnSpPr>
          <p:cNvPr id="216" name="Google Shape;216;p28"/>
          <p:cNvCxnSpPr/>
          <p:nvPr/>
        </p:nvCxnSpPr>
        <p:spPr>
          <a:xfrm>
            <a:off x="5245625" y="1447925"/>
            <a:ext cx="563100" cy="0"/>
          </a:xfrm>
          <a:prstGeom prst="straightConnector1">
            <a:avLst/>
          </a:prstGeom>
          <a:noFill/>
          <a:ln cap="flat" cmpd="sng" w="9525">
            <a:solidFill>
              <a:schemeClr val="dk2"/>
            </a:solidFill>
            <a:prstDash val="solid"/>
            <a:round/>
            <a:headEnd len="med" w="med" type="none"/>
            <a:tailEnd len="med" w="med" type="triangle"/>
          </a:ln>
        </p:spPr>
      </p:cxnSp>
      <p:sp>
        <p:nvSpPr>
          <p:cNvPr id="217" name="Google Shape;217;p28"/>
          <p:cNvSpPr/>
          <p:nvPr/>
        </p:nvSpPr>
        <p:spPr>
          <a:xfrm>
            <a:off x="263450" y="1328350"/>
            <a:ext cx="5095200" cy="4194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Users Interface Design</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9"/>
          <p:cNvPicPr preferRelativeResize="0"/>
          <p:nvPr/>
        </p:nvPicPr>
        <p:blipFill>
          <a:blip r:embed="rId3">
            <a:alphaModFix/>
          </a:blip>
          <a:stretch>
            <a:fillRect/>
          </a:stretch>
        </p:blipFill>
        <p:spPr>
          <a:xfrm>
            <a:off x="360097" y="1028350"/>
            <a:ext cx="5192776" cy="3763899"/>
          </a:xfrm>
          <a:prstGeom prst="rect">
            <a:avLst/>
          </a:prstGeom>
          <a:noFill/>
          <a:ln>
            <a:noFill/>
          </a:ln>
        </p:spPr>
      </p:pic>
      <p:sp>
        <p:nvSpPr>
          <p:cNvPr id="224" name="Google Shape;224;p29"/>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txBox="1"/>
          <p:nvPr/>
        </p:nvSpPr>
        <p:spPr>
          <a:xfrm>
            <a:off x="5817250" y="956500"/>
            <a:ext cx="3038700" cy="23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the same code for section book: </a:t>
            </a:r>
            <a:endParaRPr sz="1050">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7BA7D"/>
                </a:solidFill>
                <a:highlight>
                  <a:srgbClr val="1E1E1E"/>
                </a:highlight>
                <a:latin typeface="Courier New"/>
                <a:ea typeface="Courier New"/>
                <a:cs typeface="Courier New"/>
                <a:sym typeface="Courier New"/>
              </a:rPr>
              <a:t>.section-book</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height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150px</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padding-top</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50px</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display</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flex</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flex-direction</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column</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justify-content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center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align-items</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center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background</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rgb</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218</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218</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218</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808080"/>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80808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26" name="Google Shape;226;p29"/>
          <p:cNvSpPr/>
          <p:nvPr/>
        </p:nvSpPr>
        <p:spPr>
          <a:xfrm>
            <a:off x="360100" y="4290650"/>
            <a:ext cx="5151000" cy="5016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9"/>
          <p:cNvCxnSpPr>
            <a:stCxn id="226" idx="3"/>
            <a:endCxn id="225" idx="1"/>
          </p:cNvCxnSpPr>
          <p:nvPr/>
        </p:nvCxnSpPr>
        <p:spPr>
          <a:xfrm flipH="1" rot="10800000">
            <a:off x="5511100" y="2155850"/>
            <a:ext cx="306300" cy="2385600"/>
          </a:xfrm>
          <a:prstGeom prst="bentConnector3">
            <a:avLst>
              <a:gd fmla="val 49976" name="adj1"/>
            </a:avLst>
          </a:prstGeom>
          <a:noFill/>
          <a:ln cap="flat" cmpd="sng" w="9525">
            <a:solidFill>
              <a:schemeClr val="dk2"/>
            </a:solidFill>
            <a:prstDash val="solid"/>
            <a:round/>
            <a:headEnd len="med" w="med" type="none"/>
            <a:tailEnd len="med" w="med" type="none"/>
          </a:ln>
        </p:spPr>
      </p:cxnSp>
      <p:sp>
        <p:nvSpPr>
          <p:cNvPr id="228" name="Google Shape;228;p29"/>
          <p:cNvSpPr txBox="1"/>
          <p:nvPr/>
        </p:nvSpPr>
        <p:spPr>
          <a:xfrm>
            <a:off x="5900250" y="3318325"/>
            <a:ext cx="2712300" cy="116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Color &amp; border: white </a:t>
            </a:r>
            <a:endParaRPr/>
          </a:p>
          <a:p>
            <a:pPr indent="-317500" lvl="0" marL="457200" rtl="0" algn="l">
              <a:spcBef>
                <a:spcPts val="0"/>
              </a:spcBef>
              <a:spcAft>
                <a:spcPts val="0"/>
              </a:spcAft>
              <a:buSzPts val="1400"/>
              <a:buChar char="●"/>
            </a:pPr>
            <a:r>
              <a:rPr lang="en"/>
              <a:t>Display: block </a:t>
            </a:r>
            <a:endParaRPr/>
          </a:p>
          <a:p>
            <a:pPr indent="-317500" lvl="0" marL="457200" rtl="0" algn="l">
              <a:spcBef>
                <a:spcPts val="0"/>
              </a:spcBef>
              <a:spcAft>
                <a:spcPts val="0"/>
              </a:spcAft>
              <a:buSzPts val="1400"/>
              <a:buChar char="●"/>
            </a:pPr>
            <a:r>
              <a:rPr lang="en"/>
              <a:t>Effective-hover. </a:t>
            </a:r>
            <a:endParaRPr/>
          </a:p>
          <a:p>
            <a:pPr indent="-317500" lvl="0" marL="457200" rtl="0" algn="l">
              <a:spcBef>
                <a:spcPts val="0"/>
              </a:spcBef>
              <a:spcAft>
                <a:spcPts val="0"/>
              </a:spcAft>
              <a:buSzPts val="1400"/>
              <a:buChar char="●"/>
            </a:pPr>
            <a:r>
              <a:rPr lang="en"/>
              <a:t>Change from grey to white. </a:t>
            </a:r>
            <a:endParaRPr/>
          </a:p>
          <a:p>
            <a:pPr indent="0" lvl="0" marL="0" rtl="0" algn="l">
              <a:spcBef>
                <a:spcPts val="0"/>
              </a:spcBef>
              <a:spcAft>
                <a:spcPts val="0"/>
              </a:spcAft>
              <a:buNone/>
            </a:pPr>
            <a:r>
              <a:rPr lang="en"/>
              <a:t> </a:t>
            </a:r>
            <a:endParaRPr/>
          </a:p>
        </p:txBody>
      </p:sp>
      <p:sp>
        <p:nvSpPr>
          <p:cNvPr id="229" name="Google Shape;229;p29"/>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Users Interface Design</a:t>
            </a:r>
            <a:endParaRPr b="1" sz="2500"/>
          </a:p>
        </p:txBody>
      </p:sp>
      <p:pic>
        <p:nvPicPr>
          <p:cNvPr id="230" name="Google Shape;230;p29"/>
          <p:cNvPicPr preferRelativeResize="0"/>
          <p:nvPr/>
        </p:nvPicPr>
        <p:blipFill>
          <a:blip r:embed="rId4">
            <a:alphaModFix/>
          </a:blip>
          <a:stretch>
            <a:fillRect/>
          </a:stretch>
        </p:blipFill>
        <p:spPr>
          <a:xfrm>
            <a:off x="491338" y="2457850"/>
            <a:ext cx="4888526" cy="90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0"/>
          <p:cNvPicPr preferRelativeResize="0"/>
          <p:nvPr/>
        </p:nvPicPr>
        <p:blipFill rotWithShape="1">
          <a:blip r:embed="rId3">
            <a:alphaModFix/>
          </a:blip>
          <a:srcRect b="0" l="17528" r="19056" t="0"/>
          <a:stretch/>
        </p:blipFill>
        <p:spPr>
          <a:xfrm>
            <a:off x="338400" y="919450"/>
            <a:ext cx="8225901" cy="3959551"/>
          </a:xfrm>
          <a:prstGeom prst="rect">
            <a:avLst/>
          </a:prstGeom>
          <a:noFill/>
          <a:ln cap="flat" cmpd="sng" w="19050">
            <a:solidFill>
              <a:schemeClr val="dk2"/>
            </a:solidFill>
            <a:prstDash val="solid"/>
            <a:round/>
            <a:headEnd len="sm" w="sm" type="none"/>
            <a:tailEnd len="sm" w="sm" type="none"/>
          </a:ln>
        </p:spPr>
      </p:pic>
      <p:sp>
        <p:nvSpPr>
          <p:cNvPr id="237" name="Google Shape;237;p30"/>
          <p:cNvSpPr txBox="1"/>
          <p:nvPr/>
        </p:nvSpPr>
        <p:spPr>
          <a:xfrm>
            <a:off x="338400" y="1824300"/>
            <a:ext cx="2128800" cy="1494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D7BA7D"/>
                </a:solidFill>
                <a:highlight>
                  <a:srgbClr val="1E1E1E"/>
                </a:highlight>
                <a:latin typeface="Courier New"/>
                <a:ea typeface="Courier New"/>
                <a:cs typeface="Courier New"/>
                <a:sym typeface="Courier New"/>
              </a:rPr>
              <a:t>.section-intro</a:t>
            </a:r>
            <a:r>
              <a:rPr lang="en" sz="1050">
                <a:solidFill>
                  <a:srgbClr val="D4D4D4"/>
                </a:solidFill>
                <a:highlight>
                  <a:srgbClr val="1E1E1E"/>
                </a:highlight>
                <a:latin typeface="Courier New"/>
                <a:ea typeface="Courier New"/>
                <a:cs typeface="Courier New"/>
                <a:sym typeface="Courier New"/>
              </a:rPr>
              <a:t> </a:t>
            </a:r>
            <a:r>
              <a:rPr lang="en" sz="1050">
                <a:solidFill>
                  <a:srgbClr val="D7BA7D"/>
                </a:solidFill>
                <a:highlight>
                  <a:srgbClr val="1E1E1E"/>
                </a:highlight>
                <a:latin typeface="Courier New"/>
                <a:ea typeface="Courier New"/>
                <a:cs typeface="Courier New"/>
                <a:sym typeface="Courier New"/>
              </a:rPr>
              <a:t>h1</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text-align</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center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color</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white</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font-size</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10em</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font-weight</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800</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38" name="Google Shape;238;p30"/>
          <p:cNvSpPr txBox="1"/>
          <p:nvPr/>
        </p:nvSpPr>
        <p:spPr>
          <a:xfrm>
            <a:off x="338400" y="3176200"/>
            <a:ext cx="2275200" cy="1526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D7BA7D"/>
                </a:solidFill>
                <a:highlight>
                  <a:srgbClr val="1E1E1E"/>
                </a:highlight>
                <a:latin typeface="Courier New"/>
                <a:ea typeface="Courier New"/>
                <a:cs typeface="Courier New"/>
                <a:sym typeface="Courier New"/>
              </a:rPr>
              <a:t>.section-intro</a:t>
            </a:r>
            <a:r>
              <a:rPr lang="en" sz="1050">
                <a:solidFill>
                  <a:srgbClr val="D4D4D4"/>
                </a:solidFill>
                <a:highlight>
                  <a:srgbClr val="1E1E1E"/>
                </a:highlight>
                <a:latin typeface="Courier New"/>
                <a:ea typeface="Courier New"/>
                <a:cs typeface="Courier New"/>
                <a:sym typeface="Courier New"/>
              </a:rPr>
              <a:t> </a:t>
            </a:r>
            <a:r>
              <a:rPr lang="en" sz="1050">
                <a:solidFill>
                  <a:srgbClr val="D7BA7D"/>
                </a:solidFill>
                <a:highlight>
                  <a:srgbClr val="1E1E1E"/>
                </a:highlight>
                <a:latin typeface="Courier New"/>
                <a:ea typeface="Courier New"/>
                <a:cs typeface="Courier New"/>
                <a:sym typeface="Courier New"/>
              </a:rPr>
              <a:t>header</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display</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flex</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flex</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4</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flex-direction</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row</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justify-content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center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align-items</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center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39" name="Google Shape;239;p30"/>
          <p:cNvSpPr txBox="1"/>
          <p:nvPr/>
        </p:nvSpPr>
        <p:spPr>
          <a:xfrm>
            <a:off x="5966175" y="2187200"/>
            <a:ext cx="3092100" cy="2154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D7BA7D"/>
                </a:solidFill>
                <a:highlight>
                  <a:srgbClr val="1E1E1E"/>
                </a:highlight>
                <a:latin typeface="Courier New"/>
                <a:ea typeface="Courier New"/>
                <a:cs typeface="Courier New"/>
                <a:sym typeface="Courier New"/>
              </a:rPr>
              <a:t>.about-section</a:t>
            </a:r>
            <a:r>
              <a:rPr lang="en" sz="1050">
                <a:solidFill>
                  <a:srgbClr val="D4D4D4"/>
                </a:solidFill>
                <a:highlight>
                  <a:srgbClr val="1E1E1E"/>
                </a:highlight>
                <a:latin typeface="Courier New"/>
                <a:ea typeface="Courier New"/>
                <a:cs typeface="Courier New"/>
                <a:sym typeface="Courier New"/>
              </a:rPr>
              <a:t> </a:t>
            </a:r>
            <a:r>
              <a:rPr lang="en" sz="1050">
                <a:solidFill>
                  <a:srgbClr val="D7BA7D"/>
                </a:solidFill>
                <a:highlight>
                  <a:srgbClr val="1E1E1E"/>
                </a:highlight>
                <a:latin typeface="Courier New"/>
                <a:ea typeface="Courier New"/>
                <a:cs typeface="Courier New"/>
                <a:sym typeface="Courier New"/>
              </a:rPr>
              <a:t>h3</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text-align</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center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width</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60%</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margin</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auto</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font-family</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'Big Shoulders Text'</a:t>
            </a:r>
            <a:r>
              <a:rPr lang="en" sz="1050">
                <a:solidFill>
                  <a:srgbClr val="D4D4D4"/>
                </a:solidFill>
                <a:highlight>
                  <a:srgbClr val="1E1E1E"/>
                </a:highlight>
                <a:latin typeface="Courier New"/>
                <a:ea typeface="Courier New"/>
                <a:cs typeface="Courier New"/>
                <a:sym typeface="Courier New"/>
              </a:rPr>
              <a:t>, cursive;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font-size</a:t>
            </a:r>
            <a:r>
              <a:rPr lang="en" sz="1050">
                <a:solidFill>
                  <a:srgbClr val="D4D4D4"/>
                </a:solidFill>
                <a:highlight>
                  <a:srgbClr val="1E1E1E"/>
                </a:highlight>
                <a:latin typeface="Courier New"/>
                <a:ea typeface="Courier New"/>
                <a:cs typeface="Courier New"/>
                <a:sym typeface="Courier New"/>
              </a:rPr>
              <a:t>: </a:t>
            </a:r>
            <a:r>
              <a:rPr lang="en" sz="1050">
                <a:solidFill>
                  <a:srgbClr val="B5CEA8"/>
                </a:solidFill>
                <a:highlight>
                  <a:srgbClr val="1E1E1E"/>
                </a:highlight>
                <a:latin typeface="Courier New"/>
                <a:ea typeface="Courier New"/>
                <a:cs typeface="Courier New"/>
                <a:sym typeface="Courier New"/>
              </a:rPr>
              <a:t>1.8em</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text-transform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uppercase</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40" name="Google Shape;240;p30"/>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Users Interface Design</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1"/>
          <p:cNvPicPr preferRelativeResize="0"/>
          <p:nvPr/>
        </p:nvPicPr>
        <p:blipFill rotWithShape="1">
          <a:blip r:embed="rId3">
            <a:alphaModFix/>
          </a:blip>
          <a:srcRect b="24998" l="0" r="0" t="17308"/>
          <a:stretch/>
        </p:blipFill>
        <p:spPr>
          <a:xfrm>
            <a:off x="1121250" y="1454501"/>
            <a:ext cx="7113050" cy="3096000"/>
          </a:xfrm>
          <a:prstGeom prst="rect">
            <a:avLst/>
          </a:prstGeom>
          <a:noFill/>
          <a:ln>
            <a:noFill/>
          </a:ln>
        </p:spPr>
      </p:pic>
      <p:sp>
        <p:nvSpPr>
          <p:cNvPr id="247" name="Google Shape;247;p31"/>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Project Organization Diagram</a:t>
            </a:r>
            <a:endParaRPr b="1"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 name="Shape 62"/>
        <p:cNvGrpSpPr/>
        <p:nvPr/>
      </p:nvGrpSpPr>
      <p:grpSpPr>
        <a:xfrm>
          <a:off x="0" y="0"/>
          <a:ext cx="0" cy="0"/>
          <a:chOff x="0" y="0"/>
          <a:chExt cx="0" cy="0"/>
        </a:xfrm>
      </p:grpSpPr>
      <p:sp>
        <p:nvSpPr>
          <p:cNvPr id="63" name="Google Shape;63;p14"/>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Contents</a:t>
            </a:r>
            <a:endParaRPr b="1" sz="2500"/>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spcBef>
                <a:spcPts val="0"/>
              </a:spcBef>
              <a:spcAft>
                <a:spcPts val="0"/>
              </a:spcAft>
              <a:buClr>
                <a:schemeClr val="dk1"/>
              </a:buClr>
              <a:buSzPts val="1100"/>
              <a:buFont typeface="Arial"/>
              <a:buNone/>
            </a:pPr>
            <a:r>
              <a:rPr lang="en" sz="1400"/>
              <a:t>1. Introduction</a:t>
            </a:r>
            <a:endParaRPr sz="1400"/>
          </a:p>
          <a:p>
            <a:pPr indent="0" lvl="0" marL="0" marR="0" rtl="0" algn="l">
              <a:spcBef>
                <a:spcPts val="0"/>
              </a:spcBef>
              <a:spcAft>
                <a:spcPts val="0"/>
              </a:spcAft>
              <a:buClr>
                <a:schemeClr val="dk1"/>
              </a:buClr>
              <a:buSzPts val="1100"/>
              <a:buFont typeface="Arial"/>
              <a:buNone/>
            </a:pPr>
            <a:r>
              <a:rPr lang="en" sz="1400"/>
              <a:t>2. Outline of the project</a:t>
            </a:r>
            <a:endParaRPr sz="1400"/>
          </a:p>
          <a:p>
            <a:pPr indent="0" lvl="0" marL="0" marR="0" rtl="0" algn="l">
              <a:spcBef>
                <a:spcPts val="0"/>
              </a:spcBef>
              <a:spcAft>
                <a:spcPts val="0"/>
              </a:spcAft>
              <a:buClr>
                <a:schemeClr val="dk1"/>
              </a:buClr>
              <a:buSzPts val="1100"/>
              <a:buFont typeface="Arial"/>
              <a:buNone/>
            </a:pPr>
            <a:r>
              <a:rPr lang="en" sz="1400"/>
              <a:t>3. Discuss requirements, market research, key features, etc.</a:t>
            </a:r>
            <a:endParaRPr sz="1400"/>
          </a:p>
          <a:p>
            <a:pPr indent="0" lvl="0" marL="0" marR="0" rtl="0" algn="l">
              <a:spcBef>
                <a:spcPts val="0"/>
              </a:spcBef>
              <a:spcAft>
                <a:spcPts val="0"/>
              </a:spcAft>
              <a:buClr>
                <a:schemeClr val="dk1"/>
              </a:buClr>
              <a:buSzPts val="1100"/>
              <a:buFont typeface="Arial"/>
              <a:buNone/>
            </a:pPr>
            <a:r>
              <a:rPr lang="en" sz="1400"/>
              <a:t>4. Technology platform</a:t>
            </a:r>
            <a:endParaRPr sz="1400"/>
          </a:p>
          <a:p>
            <a:pPr indent="0" lvl="0" marL="0" marR="0" rtl="0" algn="l">
              <a:spcBef>
                <a:spcPts val="0"/>
              </a:spcBef>
              <a:spcAft>
                <a:spcPts val="0"/>
              </a:spcAft>
              <a:buClr>
                <a:schemeClr val="dk1"/>
              </a:buClr>
              <a:buSzPts val="1100"/>
              <a:buFont typeface="Arial"/>
              <a:buNone/>
            </a:pPr>
            <a:r>
              <a:rPr lang="en" sz="1400"/>
              <a:t>5. Sitemap</a:t>
            </a:r>
            <a:endParaRPr sz="1400"/>
          </a:p>
          <a:p>
            <a:pPr indent="0" lvl="0" marL="0" marR="0" rtl="0" algn="l">
              <a:spcBef>
                <a:spcPts val="0"/>
              </a:spcBef>
              <a:spcAft>
                <a:spcPts val="0"/>
              </a:spcAft>
              <a:buClr>
                <a:schemeClr val="dk1"/>
              </a:buClr>
              <a:buSzPts val="1100"/>
              <a:buFont typeface="Arial"/>
              <a:buNone/>
            </a:pPr>
            <a:r>
              <a:rPr lang="en" sz="1400"/>
              <a:t>6. User Interface Design</a:t>
            </a:r>
            <a:endParaRPr sz="1400"/>
          </a:p>
          <a:p>
            <a:pPr indent="0" lvl="0" marL="0" marR="0" rtl="0" algn="l">
              <a:spcBef>
                <a:spcPts val="0"/>
              </a:spcBef>
              <a:spcAft>
                <a:spcPts val="0"/>
              </a:spcAft>
              <a:buClr>
                <a:schemeClr val="dk1"/>
              </a:buClr>
              <a:buSzPts val="1100"/>
              <a:buFont typeface="Arial"/>
              <a:buNone/>
            </a:pPr>
            <a:r>
              <a:rPr lang="en" sz="1400"/>
              <a:t>7. Conclusions</a:t>
            </a:r>
            <a:endParaRPr sz="1400"/>
          </a:p>
          <a:p>
            <a:pPr indent="0" lvl="0" marL="0" marR="0" rtl="0" algn="l">
              <a:spcBef>
                <a:spcPts val="0"/>
              </a:spcBef>
              <a:spcAft>
                <a:spcPts val="0"/>
              </a:spcAft>
              <a:buClr>
                <a:schemeClr val="dk1"/>
              </a:buClr>
              <a:buSzPts val="1100"/>
              <a:buFont typeface="Arial"/>
              <a:buNone/>
            </a:pPr>
            <a:r>
              <a:rPr lang="en" sz="1400"/>
              <a:t>8. Who contributed to what?</a:t>
            </a:r>
            <a:endParaRPr sz="1400"/>
          </a:p>
          <a:p>
            <a:pPr indent="0" lvl="0" marL="0" marR="0" rtl="0" algn="l">
              <a:spcBef>
                <a:spcPts val="0"/>
              </a:spcBef>
              <a:spcAft>
                <a:spcPts val="0"/>
              </a:spcAft>
              <a:buClr>
                <a:schemeClr val="dk1"/>
              </a:buClr>
              <a:buSzPts val="1100"/>
              <a:buFont typeface="Arial"/>
              <a:buNone/>
            </a:pPr>
            <a:r>
              <a:rPr lang="en" sz="1400"/>
              <a:t>9. Demo</a:t>
            </a:r>
            <a:endParaRPr sz="1400">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Stakeholder point of view</a:t>
            </a:r>
            <a:endParaRPr/>
          </a:p>
          <a:p>
            <a:pPr indent="-342900" lvl="0" marL="457200" rtl="0" algn="l">
              <a:spcBef>
                <a:spcPts val="0"/>
              </a:spcBef>
              <a:spcAft>
                <a:spcPts val="0"/>
              </a:spcAft>
              <a:buSzPts val="1800"/>
              <a:buChar char="●"/>
            </a:pPr>
            <a:r>
              <a:rPr lang="en"/>
              <a:t>Focused on user experience and interface</a:t>
            </a:r>
            <a:endParaRPr/>
          </a:p>
          <a:p>
            <a:pPr indent="-342900" lvl="0" marL="457200" rtl="0" algn="l">
              <a:spcBef>
                <a:spcPts val="0"/>
              </a:spcBef>
              <a:spcAft>
                <a:spcPts val="0"/>
              </a:spcAft>
              <a:buSzPts val="1800"/>
              <a:buChar char="●"/>
            </a:pPr>
            <a:r>
              <a:rPr lang="en"/>
              <a:t>Created deliverable dates to stay on schedule </a:t>
            </a:r>
            <a:endParaRPr/>
          </a:p>
          <a:p>
            <a:pPr indent="-342900" lvl="0" marL="457200" rtl="0" algn="l">
              <a:spcBef>
                <a:spcPts val="0"/>
              </a:spcBef>
              <a:spcAft>
                <a:spcPts val="0"/>
              </a:spcAft>
              <a:buSzPts val="1800"/>
              <a:buChar char="●"/>
            </a:pPr>
            <a:r>
              <a:rPr lang="en"/>
              <a:t>Created contingency plans to mitigate probability of errors/delays</a:t>
            </a:r>
            <a:endParaRPr/>
          </a:p>
          <a:p>
            <a:pPr indent="0" lvl="0" marL="0" rtl="0" algn="l">
              <a:spcBef>
                <a:spcPts val="1200"/>
              </a:spcBef>
              <a:spcAft>
                <a:spcPts val="1200"/>
              </a:spcAft>
              <a:buNone/>
            </a:pPr>
            <a:r>
              <a:rPr lang="en"/>
              <a:t> </a:t>
            </a:r>
            <a:endParaRPr/>
          </a:p>
        </p:txBody>
      </p:sp>
      <p:sp>
        <p:nvSpPr>
          <p:cNvPr id="254" name="Google Shape;254;p32"/>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Conclusion</a:t>
            </a:r>
            <a:endParaRPr b="1" sz="2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Demo</a:t>
            </a:r>
            <a:endParaRPr b="1" sz="2500"/>
          </a:p>
        </p:txBody>
      </p:sp>
      <p:sp>
        <p:nvSpPr>
          <p:cNvPr id="261" name="Google Shape;26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will be presenting a demons</a:t>
            </a:r>
            <a:r>
              <a:rPr lang="en"/>
              <a:t>tration of our website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Thank you for listening to our presentation</a:t>
            </a:r>
            <a:endParaRPr b="1" sz="2500"/>
          </a:p>
        </p:txBody>
      </p:sp>
      <p:sp>
        <p:nvSpPr>
          <p:cNvPr id="268" name="Google Shape;26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Mission Statement </a:t>
            </a:r>
            <a:endParaRPr/>
          </a:p>
          <a:p>
            <a:pPr indent="-342900" lvl="0" marL="457200" rtl="0" algn="l">
              <a:spcBef>
                <a:spcPts val="0"/>
              </a:spcBef>
              <a:spcAft>
                <a:spcPts val="0"/>
              </a:spcAft>
              <a:buSzPts val="1800"/>
              <a:buChar char="●"/>
            </a:pPr>
            <a:r>
              <a:rPr lang="en"/>
              <a:t>Increase engagement and traffic for a business</a:t>
            </a:r>
            <a:endParaRPr/>
          </a:p>
          <a:p>
            <a:pPr indent="-342900" lvl="0" marL="457200" rtl="0" algn="l">
              <a:spcBef>
                <a:spcPts val="0"/>
              </a:spcBef>
              <a:spcAft>
                <a:spcPts val="0"/>
              </a:spcAft>
              <a:buSzPts val="1800"/>
              <a:buChar char="●"/>
            </a:pPr>
            <a:r>
              <a:rPr lang="en"/>
              <a:t>Spotlight the company’s specialities</a:t>
            </a:r>
            <a:endParaRPr/>
          </a:p>
          <a:p>
            <a:pPr indent="0" lvl="0" marL="0" rtl="0" algn="l">
              <a:spcBef>
                <a:spcPts val="1200"/>
              </a:spcBef>
              <a:spcAft>
                <a:spcPts val="1200"/>
              </a:spcAft>
              <a:buNone/>
            </a:pPr>
            <a:r>
              <a:t/>
            </a:r>
            <a:endParaRPr/>
          </a:p>
        </p:txBody>
      </p:sp>
      <p:sp>
        <p:nvSpPr>
          <p:cNvPr id="72" name="Google Shape;72;p15"/>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Introduction</a:t>
            </a:r>
            <a:endParaRPr b="1" sz="2500"/>
          </a:p>
        </p:txBody>
      </p:sp>
      <p:pic>
        <p:nvPicPr>
          <p:cNvPr id="73" name="Google Shape;73;p15"/>
          <p:cNvPicPr preferRelativeResize="0"/>
          <p:nvPr/>
        </p:nvPicPr>
        <p:blipFill>
          <a:blip r:embed="rId3">
            <a:alphaModFix/>
          </a:blip>
          <a:stretch>
            <a:fillRect/>
          </a:stretch>
        </p:blipFill>
        <p:spPr>
          <a:xfrm>
            <a:off x="2012850" y="2379775"/>
            <a:ext cx="5118300" cy="26333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p16"/>
          <p:cNvPicPr preferRelativeResize="0"/>
          <p:nvPr/>
        </p:nvPicPr>
        <p:blipFill>
          <a:blip r:embed="rId3">
            <a:alphaModFix/>
          </a:blip>
          <a:stretch>
            <a:fillRect/>
          </a:stretch>
        </p:blipFill>
        <p:spPr>
          <a:xfrm>
            <a:off x="218175" y="1590200"/>
            <a:ext cx="8707650" cy="2462625"/>
          </a:xfrm>
          <a:prstGeom prst="rect">
            <a:avLst/>
          </a:prstGeom>
          <a:noFill/>
          <a:ln>
            <a:noFill/>
          </a:ln>
        </p:spPr>
      </p:pic>
      <p:sp>
        <p:nvSpPr>
          <p:cNvPr id="80" name="Google Shape;80;p16"/>
          <p:cNvSpPr txBox="1"/>
          <p:nvPr/>
        </p:nvSpPr>
        <p:spPr>
          <a:xfrm>
            <a:off x="1064175" y="1283250"/>
            <a:ext cx="1401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Work Breakdown Structure</a:t>
            </a:r>
            <a:endParaRPr/>
          </a:p>
        </p:txBody>
      </p:sp>
      <p:sp>
        <p:nvSpPr>
          <p:cNvPr id="81" name="Google Shape;81;p16"/>
          <p:cNvSpPr txBox="1"/>
          <p:nvPr/>
        </p:nvSpPr>
        <p:spPr>
          <a:xfrm>
            <a:off x="3850288" y="1391100"/>
            <a:ext cx="134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Completing Deliverables</a:t>
            </a:r>
            <a:endParaRPr/>
          </a:p>
        </p:txBody>
      </p:sp>
      <p:sp>
        <p:nvSpPr>
          <p:cNvPr id="82" name="Google Shape;82;p16"/>
          <p:cNvSpPr txBox="1"/>
          <p:nvPr/>
        </p:nvSpPr>
        <p:spPr>
          <a:xfrm>
            <a:off x="6577925" y="1498950"/>
            <a:ext cx="134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Testing &amp; Launch</a:t>
            </a:r>
            <a:endParaRPr/>
          </a:p>
        </p:txBody>
      </p:sp>
      <p:sp>
        <p:nvSpPr>
          <p:cNvPr id="83" name="Google Shape;83;p16"/>
          <p:cNvSpPr txBox="1"/>
          <p:nvPr/>
        </p:nvSpPr>
        <p:spPr>
          <a:xfrm>
            <a:off x="3090475" y="3626275"/>
            <a:ext cx="25674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solidFill>
                  <a:schemeClr val="dk1"/>
                </a:solidFill>
              </a:rPr>
              <a:t>Breaks down tasks into manageable iterations</a:t>
            </a:r>
            <a:endParaRPr sz="1200"/>
          </a:p>
          <a:p>
            <a:pPr indent="-304800" lvl="0" marL="457200" rtl="0" algn="l">
              <a:spcBef>
                <a:spcPts val="0"/>
              </a:spcBef>
              <a:spcAft>
                <a:spcPts val="0"/>
              </a:spcAft>
              <a:buSzPts val="1200"/>
              <a:buChar char="●"/>
            </a:pPr>
            <a:r>
              <a:rPr lang="en" sz="1200"/>
              <a:t>Keeps project on schedule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p:txBody>
      </p:sp>
      <p:sp>
        <p:nvSpPr>
          <p:cNvPr id="84" name="Google Shape;84;p16"/>
          <p:cNvSpPr txBox="1"/>
          <p:nvPr/>
        </p:nvSpPr>
        <p:spPr>
          <a:xfrm>
            <a:off x="5843800" y="3651625"/>
            <a:ext cx="27366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Mitigates risk of code </a:t>
            </a:r>
            <a:r>
              <a:rPr lang="en" sz="1200"/>
              <a:t>error</a:t>
            </a:r>
            <a:endParaRPr sz="1200"/>
          </a:p>
          <a:p>
            <a:pPr indent="-304800" lvl="0" marL="457200" rtl="0" algn="l">
              <a:spcBef>
                <a:spcPts val="0"/>
              </a:spcBef>
              <a:spcAft>
                <a:spcPts val="0"/>
              </a:spcAft>
              <a:buSzPts val="1200"/>
              <a:buChar char="●"/>
            </a:pPr>
            <a:r>
              <a:rPr lang="en" sz="1200"/>
              <a:t>Ensures reliability</a:t>
            </a:r>
            <a:endParaRPr sz="1200"/>
          </a:p>
          <a:p>
            <a:pPr indent="-304800" lvl="0" marL="457200" rtl="0" algn="l">
              <a:spcBef>
                <a:spcPts val="0"/>
              </a:spcBef>
              <a:spcAft>
                <a:spcPts val="0"/>
              </a:spcAft>
              <a:buSzPts val="1200"/>
              <a:buChar char="●"/>
            </a:pPr>
            <a:r>
              <a:rPr lang="en" sz="1200"/>
              <a:t>Opportunity to receive user feedback on UI</a:t>
            </a:r>
            <a:endParaRPr sz="1200"/>
          </a:p>
        </p:txBody>
      </p:sp>
      <p:sp>
        <p:nvSpPr>
          <p:cNvPr id="85" name="Google Shape;85;p16"/>
          <p:cNvSpPr txBox="1"/>
          <p:nvPr/>
        </p:nvSpPr>
        <p:spPr>
          <a:xfrm>
            <a:off x="1085900" y="2322050"/>
            <a:ext cx="155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Phase 1</a:t>
            </a:r>
            <a:endParaRPr b="1"/>
          </a:p>
        </p:txBody>
      </p:sp>
      <p:sp>
        <p:nvSpPr>
          <p:cNvPr id="86" name="Google Shape;86;p16"/>
          <p:cNvSpPr txBox="1"/>
          <p:nvPr/>
        </p:nvSpPr>
        <p:spPr>
          <a:xfrm>
            <a:off x="3944175" y="2300650"/>
            <a:ext cx="155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Phase 2</a:t>
            </a:r>
            <a:endParaRPr b="1"/>
          </a:p>
        </p:txBody>
      </p:sp>
      <p:sp>
        <p:nvSpPr>
          <p:cNvPr id="87" name="Google Shape;87;p16"/>
          <p:cNvSpPr txBox="1"/>
          <p:nvPr/>
        </p:nvSpPr>
        <p:spPr>
          <a:xfrm>
            <a:off x="6674750" y="2245850"/>
            <a:ext cx="155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Phase 3</a:t>
            </a:r>
            <a:endParaRPr b="1"/>
          </a:p>
        </p:txBody>
      </p:sp>
      <p:sp>
        <p:nvSpPr>
          <p:cNvPr id="88" name="Google Shape;88;p16"/>
          <p:cNvSpPr txBox="1"/>
          <p:nvPr/>
        </p:nvSpPr>
        <p:spPr>
          <a:xfrm>
            <a:off x="311700" y="3559225"/>
            <a:ext cx="27873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Establish requirements </a:t>
            </a:r>
            <a:endParaRPr sz="1200"/>
          </a:p>
          <a:p>
            <a:pPr indent="-304800" lvl="0" marL="457200" rtl="0" algn="l">
              <a:spcBef>
                <a:spcPts val="0"/>
              </a:spcBef>
              <a:spcAft>
                <a:spcPts val="0"/>
              </a:spcAft>
              <a:buSzPts val="1200"/>
              <a:buChar char="●"/>
            </a:pPr>
            <a:r>
              <a:rPr lang="en" sz="1200"/>
              <a:t>Create deliverable dates</a:t>
            </a:r>
            <a:endParaRPr sz="1200"/>
          </a:p>
          <a:p>
            <a:pPr indent="-304800" lvl="0" marL="457200" rtl="0" algn="l">
              <a:spcBef>
                <a:spcPts val="0"/>
              </a:spcBef>
              <a:spcAft>
                <a:spcPts val="0"/>
              </a:spcAft>
              <a:buSzPts val="1200"/>
              <a:buChar char="●"/>
            </a:pPr>
            <a:r>
              <a:rPr lang="en" sz="1200"/>
              <a:t>Assess and assign responsibilities</a:t>
            </a:r>
            <a:endParaRPr sz="1200"/>
          </a:p>
          <a:p>
            <a:pPr indent="0" lvl="0" marL="0" rtl="0" algn="l">
              <a:spcBef>
                <a:spcPts val="0"/>
              </a:spcBef>
              <a:spcAft>
                <a:spcPts val="0"/>
              </a:spcAft>
              <a:buNone/>
            </a:pPr>
            <a:r>
              <a:t/>
            </a:r>
            <a:endParaRPr sz="1200"/>
          </a:p>
        </p:txBody>
      </p:sp>
      <p:sp>
        <p:nvSpPr>
          <p:cNvPr id="89" name="Google Shape;89;p16"/>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Timeline</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idx="1" type="body"/>
          </p:nvPr>
        </p:nvSpPr>
        <p:spPr>
          <a:xfrm>
            <a:off x="311700" y="1152475"/>
            <a:ext cx="8520600" cy="3544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Home Page </a:t>
            </a:r>
            <a:endParaRPr/>
          </a:p>
          <a:p>
            <a:pPr indent="-317500" lvl="1" marL="914400" rtl="0" algn="l">
              <a:spcBef>
                <a:spcPts val="0"/>
              </a:spcBef>
              <a:spcAft>
                <a:spcPts val="0"/>
              </a:spcAft>
              <a:buSzPts val="1400"/>
              <a:buChar char="○"/>
            </a:pPr>
            <a:r>
              <a:rPr lang="en"/>
              <a:t>Reservation </a:t>
            </a:r>
            <a:endParaRPr/>
          </a:p>
          <a:p>
            <a:pPr indent="-317500" lvl="1" marL="914400" rtl="0" algn="l">
              <a:spcBef>
                <a:spcPts val="0"/>
              </a:spcBef>
              <a:spcAft>
                <a:spcPts val="0"/>
              </a:spcAft>
              <a:buSzPts val="1400"/>
              <a:buChar char="○"/>
            </a:pPr>
            <a:r>
              <a:rPr lang="en"/>
              <a:t>Contact Information </a:t>
            </a:r>
            <a:endParaRPr/>
          </a:p>
          <a:p>
            <a:pPr indent="-342900" lvl="0" marL="457200" rtl="0" algn="l">
              <a:spcBef>
                <a:spcPts val="0"/>
              </a:spcBef>
              <a:spcAft>
                <a:spcPts val="0"/>
              </a:spcAft>
              <a:buSzPts val="1800"/>
              <a:buChar char="●"/>
            </a:pPr>
            <a:r>
              <a:rPr lang="en"/>
              <a:t>Online Menu with:</a:t>
            </a:r>
            <a:endParaRPr/>
          </a:p>
          <a:p>
            <a:pPr indent="-317500" lvl="1" marL="914400" rtl="0" algn="l">
              <a:spcBef>
                <a:spcPts val="0"/>
              </a:spcBef>
              <a:spcAft>
                <a:spcPts val="0"/>
              </a:spcAft>
              <a:buSzPts val="1400"/>
              <a:buChar char="○"/>
            </a:pPr>
            <a:r>
              <a:rPr lang="en"/>
              <a:t>Main Course</a:t>
            </a:r>
            <a:endParaRPr/>
          </a:p>
          <a:p>
            <a:pPr indent="-317500" lvl="1" marL="914400" rtl="0" algn="l">
              <a:spcBef>
                <a:spcPts val="0"/>
              </a:spcBef>
              <a:spcAft>
                <a:spcPts val="0"/>
              </a:spcAft>
              <a:buSzPts val="1400"/>
              <a:buChar char="○"/>
            </a:pPr>
            <a:r>
              <a:rPr lang="en"/>
              <a:t>Appetizers</a:t>
            </a:r>
            <a:endParaRPr/>
          </a:p>
          <a:p>
            <a:pPr indent="-317500" lvl="1" marL="914400" rtl="0" algn="l">
              <a:spcBef>
                <a:spcPts val="0"/>
              </a:spcBef>
              <a:spcAft>
                <a:spcPts val="0"/>
              </a:spcAft>
              <a:buSzPts val="1400"/>
              <a:buChar char="○"/>
            </a:pPr>
            <a:r>
              <a:rPr lang="en"/>
              <a:t>Desserts</a:t>
            </a:r>
            <a:endParaRPr/>
          </a:p>
          <a:p>
            <a:pPr indent="-317500" lvl="1" marL="914400" rtl="0" algn="l">
              <a:spcBef>
                <a:spcPts val="0"/>
              </a:spcBef>
              <a:spcAft>
                <a:spcPts val="0"/>
              </a:spcAft>
              <a:buSzPts val="1400"/>
              <a:buChar char="○"/>
            </a:pPr>
            <a:r>
              <a:rPr lang="en"/>
              <a:t>Drinks</a:t>
            </a:r>
            <a:endParaRPr/>
          </a:p>
          <a:p>
            <a:pPr indent="-342900" lvl="0" marL="457200" rtl="0" algn="l">
              <a:spcBef>
                <a:spcPts val="0"/>
              </a:spcBef>
              <a:spcAft>
                <a:spcPts val="0"/>
              </a:spcAft>
              <a:buSzPts val="1800"/>
              <a:buChar char="●"/>
            </a:pPr>
            <a:r>
              <a:rPr lang="en"/>
              <a:t>Order food and drinks online</a:t>
            </a:r>
            <a:endParaRPr/>
          </a:p>
          <a:p>
            <a:pPr indent="-342900" lvl="0" marL="457200" rtl="0" algn="l">
              <a:spcBef>
                <a:spcPts val="0"/>
              </a:spcBef>
              <a:spcAft>
                <a:spcPts val="0"/>
              </a:spcAft>
              <a:buSzPts val="1800"/>
              <a:buChar char="●"/>
            </a:pPr>
            <a:r>
              <a:rPr lang="en"/>
              <a:t>Purchase Online</a:t>
            </a:r>
            <a:endParaRPr/>
          </a:p>
          <a:p>
            <a:pPr indent="-342900" lvl="0" marL="457200" rtl="0" algn="l">
              <a:spcBef>
                <a:spcPts val="0"/>
              </a:spcBef>
              <a:spcAft>
                <a:spcPts val="0"/>
              </a:spcAft>
              <a:buSzPts val="1800"/>
              <a:buChar char="●"/>
            </a:pPr>
            <a:r>
              <a:rPr lang="en"/>
              <a:t>Special Orders</a:t>
            </a:r>
            <a:endParaRPr/>
          </a:p>
          <a:p>
            <a:pPr indent="-342900" lvl="0" marL="457200" rtl="0" algn="l">
              <a:spcBef>
                <a:spcPts val="0"/>
              </a:spcBef>
              <a:spcAft>
                <a:spcPts val="0"/>
              </a:spcAft>
              <a:buSzPts val="1800"/>
              <a:buChar char="●"/>
            </a:pPr>
            <a:r>
              <a:rPr lang="en"/>
              <a:t>Confirmation Emails once order/reservation is complete</a:t>
            </a:r>
            <a:endParaRPr/>
          </a:p>
        </p:txBody>
      </p:sp>
      <p:sp>
        <p:nvSpPr>
          <p:cNvPr id="96" name="Google Shape;96;p17"/>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Requirements</a:t>
            </a:r>
            <a:endParaRPr b="1" sz="2500"/>
          </a:p>
        </p:txBody>
      </p:sp>
      <p:pic>
        <p:nvPicPr>
          <p:cNvPr id="97" name="Google Shape;97;p17"/>
          <p:cNvPicPr preferRelativeResize="0"/>
          <p:nvPr/>
        </p:nvPicPr>
        <p:blipFill>
          <a:blip r:embed="rId3">
            <a:alphaModFix/>
          </a:blip>
          <a:stretch>
            <a:fillRect/>
          </a:stretch>
        </p:blipFill>
        <p:spPr>
          <a:xfrm>
            <a:off x="5002700" y="1197900"/>
            <a:ext cx="3173400" cy="274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ph idx="1" type="body"/>
          </p:nvPr>
        </p:nvSpPr>
        <p:spPr>
          <a:xfrm>
            <a:off x="311700" y="1350600"/>
            <a:ext cx="8520600" cy="330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Online Menu/Order Page</a:t>
            </a:r>
            <a:endParaRPr/>
          </a:p>
          <a:p>
            <a:pPr indent="-342900" lvl="0" marL="457200" rtl="0" algn="l">
              <a:spcBef>
                <a:spcPts val="0"/>
              </a:spcBef>
              <a:spcAft>
                <a:spcPts val="0"/>
              </a:spcAft>
              <a:buSzPts val="1800"/>
              <a:buChar char="●"/>
            </a:pPr>
            <a:r>
              <a:rPr lang="en"/>
              <a:t>Ability to create Reservations</a:t>
            </a:r>
            <a:endParaRPr/>
          </a:p>
          <a:p>
            <a:pPr indent="-342900" lvl="0" marL="457200" rtl="0" algn="l">
              <a:spcBef>
                <a:spcPts val="0"/>
              </a:spcBef>
              <a:spcAft>
                <a:spcPts val="0"/>
              </a:spcAft>
              <a:buSzPts val="1800"/>
              <a:buChar char="●"/>
            </a:pPr>
            <a:r>
              <a:rPr lang="en"/>
              <a:t>Location Page with google maps</a:t>
            </a:r>
            <a:endParaRPr/>
          </a:p>
          <a:p>
            <a:pPr indent="-342900" lvl="0" marL="457200" rtl="0" algn="l">
              <a:spcBef>
                <a:spcPts val="0"/>
              </a:spcBef>
              <a:spcAft>
                <a:spcPts val="0"/>
              </a:spcAft>
              <a:buSzPts val="1800"/>
              <a:buChar char="●"/>
            </a:pPr>
            <a:r>
              <a:rPr lang="en"/>
              <a:t>Contact Info</a:t>
            </a:r>
            <a:r>
              <a:rPr lang="en"/>
              <a:t>rmation</a:t>
            </a:r>
            <a:endParaRPr/>
          </a:p>
          <a:p>
            <a:pPr indent="-342900" lvl="0" marL="457200" rtl="0" algn="l">
              <a:spcBef>
                <a:spcPts val="0"/>
              </a:spcBef>
              <a:spcAft>
                <a:spcPts val="0"/>
              </a:spcAft>
              <a:buSzPts val="1800"/>
              <a:buChar char="●"/>
            </a:pPr>
            <a:r>
              <a:rPr lang="en"/>
              <a:t>About Us Page</a:t>
            </a:r>
            <a:endParaRPr/>
          </a:p>
          <a:p>
            <a:pPr indent="-342900" lvl="0" marL="457200" rtl="0" algn="l">
              <a:spcBef>
                <a:spcPts val="0"/>
              </a:spcBef>
              <a:spcAft>
                <a:spcPts val="0"/>
              </a:spcAft>
              <a:buSzPts val="1800"/>
              <a:buChar char="●"/>
            </a:pPr>
            <a:r>
              <a:rPr lang="en"/>
              <a:t>Nutritional Information Page</a:t>
            </a:r>
            <a:endParaRPr/>
          </a:p>
        </p:txBody>
      </p:sp>
      <p:sp>
        <p:nvSpPr>
          <p:cNvPr id="104" name="Google Shape;104;p18"/>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Key Features</a:t>
            </a:r>
            <a:endParaRPr b="1" sz="2500"/>
          </a:p>
        </p:txBody>
      </p:sp>
      <p:pic>
        <p:nvPicPr>
          <p:cNvPr id="105" name="Google Shape;105;p18"/>
          <p:cNvPicPr preferRelativeResize="0"/>
          <p:nvPr/>
        </p:nvPicPr>
        <p:blipFill>
          <a:blip r:embed="rId3">
            <a:alphaModFix/>
          </a:blip>
          <a:stretch>
            <a:fillRect/>
          </a:stretch>
        </p:blipFill>
        <p:spPr>
          <a:xfrm>
            <a:off x="4404000" y="1499650"/>
            <a:ext cx="4621776" cy="343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ph idx="1" type="body"/>
          </p:nvPr>
        </p:nvSpPr>
        <p:spPr>
          <a:xfrm>
            <a:off x="311700" y="1350600"/>
            <a:ext cx="8520600" cy="330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website can </a:t>
            </a:r>
            <a:endParaRPr/>
          </a:p>
          <a:p>
            <a:pPr indent="-317500" lvl="1" marL="914400" rtl="0" algn="l">
              <a:spcBef>
                <a:spcPts val="0"/>
              </a:spcBef>
              <a:spcAft>
                <a:spcPts val="0"/>
              </a:spcAft>
              <a:buSzPts val="1400"/>
              <a:buChar char="○"/>
            </a:pPr>
            <a:r>
              <a:rPr lang="en"/>
              <a:t>Provide low advertising costs</a:t>
            </a:r>
            <a:endParaRPr/>
          </a:p>
          <a:p>
            <a:pPr indent="-317500" lvl="1" marL="914400" rtl="0" algn="l">
              <a:spcBef>
                <a:spcPts val="0"/>
              </a:spcBef>
              <a:spcAft>
                <a:spcPts val="0"/>
              </a:spcAft>
              <a:buSzPts val="1400"/>
              <a:buChar char="○"/>
            </a:pPr>
            <a:r>
              <a:rPr lang="en"/>
              <a:t>Share</a:t>
            </a:r>
            <a:r>
              <a:rPr lang="en"/>
              <a:t> key information </a:t>
            </a:r>
            <a:endParaRPr/>
          </a:p>
          <a:p>
            <a:pPr indent="-317500" lvl="1" marL="914400" rtl="0" algn="l">
              <a:spcBef>
                <a:spcPts val="0"/>
              </a:spcBef>
              <a:spcAft>
                <a:spcPts val="0"/>
              </a:spcAft>
              <a:buSzPts val="1400"/>
              <a:buChar char="○"/>
            </a:pPr>
            <a:r>
              <a:rPr lang="en"/>
              <a:t>Customer feedback</a:t>
            </a:r>
            <a:endParaRPr/>
          </a:p>
          <a:p>
            <a:pPr indent="-317500" lvl="1" marL="914400" rtl="0" algn="l">
              <a:spcBef>
                <a:spcPts val="0"/>
              </a:spcBef>
              <a:spcAft>
                <a:spcPts val="0"/>
              </a:spcAft>
              <a:buSzPts val="1400"/>
              <a:buChar char="○"/>
            </a:pPr>
            <a:r>
              <a:rPr lang="en"/>
              <a:t>Increase engagement and traffic</a:t>
            </a:r>
            <a:endParaRPr/>
          </a:p>
          <a:p>
            <a:pPr indent="-317500" lvl="1" marL="914400" rtl="0" algn="l">
              <a:spcBef>
                <a:spcPts val="0"/>
              </a:spcBef>
              <a:spcAft>
                <a:spcPts val="0"/>
              </a:spcAft>
              <a:buSzPts val="1400"/>
              <a:buChar char="○"/>
            </a:pPr>
            <a:r>
              <a:rPr lang="en"/>
              <a:t>Increase revenue</a:t>
            </a:r>
            <a:endParaRPr/>
          </a:p>
          <a:p>
            <a:pPr indent="-317500" lvl="1" marL="914400" rtl="0" algn="l">
              <a:spcBef>
                <a:spcPts val="0"/>
              </a:spcBef>
              <a:spcAft>
                <a:spcPts val="0"/>
              </a:spcAft>
              <a:buSzPts val="1400"/>
              <a:buChar char="○"/>
            </a:pPr>
            <a:r>
              <a:rPr lang="en"/>
              <a:t>Create competitive advantage </a:t>
            </a:r>
            <a:endParaRPr/>
          </a:p>
          <a:p>
            <a:pPr indent="-342900" lvl="0" marL="457200" rtl="0" algn="l">
              <a:spcBef>
                <a:spcPts val="0"/>
              </a:spcBef>
              <a:spcAft>
                <a:spcPts val="0"/>
              </a:spcAft>
              <a:buSzPts val="1800"/>
              <a:buChar char="●"/>
            </a:pPr>
            <a:r>
              <a:rPr lang="en"/>
              <a:t>Competition</a:t>
            </a:r>
            <a:endParaRPr/>
          </a:p>
          <a:p>
            <a:pPr indent="-317500" lvl="1" marL="914400" rtl="0" algn="l">
              <a:spcBef>
                <a:spcPts val="0"/>
              </a:spcBef>
              <a:spcAft>
                <a:spcPts val="0"/>
              </a:spcAft>
              <a:buSzPts val="1400"/>
              <a:buChar char="○"/>
            </a:pPr>
            <a:r>
              <a:rPr lang="en"/>
              <a:t>Ramen Nagi</a:t>
            </a:r>
            <a:endParaRPr/>
          </a:p>
          <a:p>
            <a:pPr indent="-317500" lvl="1" marL="914400" rtl="0" algn="l">
              <a:spcBef>
                <a:spcPts val="0"/>
              </a:spcBef>
              <a:spcAft>
                <a:spcPts val="0"/>
              </a:spcAft>
              <a:buSzPts val="1400"/>
              <a:buChar char="○"/>
            </a:pPr>
            <a:r>
              <a:rPr lang="en"/>
              <a:t>Kenzo (Sushi)</a:t>
            </a:r>
            <a:endParaRPr/>
          </a:p>
          <a:p>
            <a:pPr indent="-317500" lvl="1" marL="914400" rtl="0" algn="l">
              <a:spcBef>
                <a:spcPts val="0"/>
              </a:spcBef>
              <a:spcAft>
                <a:spcPts val="0"/>
              </a:spcAft>
              <a:buSzPts val="1400"/>
              <a:buChar char="○"/>
            </a:pPr>
            <a:r>
              <a:rPr lang="en"/>
              <a:t>SomiSomi (Dessert)</a:t>
            </a:r>
            <a:endParaRPr/>
          </a:p>
          <a:p>
            <a:pPr indent="-317500" lvl="1" marL="914400" rtl="0" algn="l">
              <a:spcBef>
                <a:spcPts val="0"/>
              </a:spcBef>
              <a:spcAft>
                <a:spcPts val="0"/>
              </a:spcAft>
              <a:buSzPts val="1400"/>
              <a:buChar char="○"/>
            </a:pPr>
            <a:r>
              <a:t/>
            </a:r>
            <a:endParaRPr/>
          </a:p>
        </p:txBody>
      </p:sp>
      <p:sp>
        <p:nvSpPr>
          <p:cNvPr id="112" name="Google Shape;112;p19"/>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Market Research</a:t>
            </a:r>
            <a:endParaRPr b="1" sz="2500"/>
          </a:p>
        </p:txBody>
      </p:sp>
      <p:pic>
        <p:nvPicPr>
          <p:cNvPr id="113" name="Google Shape;113;p19"/>
          <p:cNvPicPr preferRelativeResize="0"/>
          <p:nvPr/>
        </p:nvPicPr>
        <p:blipFill>
          <a:blip r:embed="rId3">
            <a:alphaModFix/>
          </a:blip>
          <a:stretch>
            <a:fillRect/>
          </a:stretch>
        </p:blipFill>
        <p:spPr>
          <a:xfrm>
            <a:off x="5280300" y="1540275"/>
            <a:ext cx="3037975" cy="228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0"/>
          <p:cNvPicPr preferRelativeResize="0"/>
          <p:nvPr/>
        </p:nvPicPr>
        <p:blipFill>
          <a:blip r:embed="rId3">
            <a:alphaModFix/>
          </a:blip>
          <a:stretch>
            <a:fillRect/>
          </a:stretch>
        </p:blipFill>
        <p:spPr>
          <a:xfrm>
            <a:off x="96350" y="1626167"/>
            <a:ext cx="4507449" cy="3074608"/>
          </a:xfrm>
          <a:prstGeom prst="rect">
            <a:avLst/>
          </a:prstGeom>
          <a:noFill/>
          <a:ln>
            <a:noFill/>
          </a:ln>
        </p:spPr>
      </p:pic>
      <p:pic>
        <p:nvPicPr>
          <p:cNvPr id="120" name="Google Shape;120;p20"/>
          <p:cNvPicPr preferRelativeResize="0"/>
          <p:nvPr/>
        </p:nvPicPr>
        <p:blipFill>
          <a:blip r:embed="rId4">
            <a:alphaModFix/>
          </a:blip>
          <a:stretch>
            <a:fillRect/>
          </a:stretch>
        </p:blipFill>
        <p:spPr>
          <a:xfrm>
            <a:off x="4651100" y="1626175"/>
            <a:ext cx="4463402" cy="2252051"/>
          </a:xfrm>
          <a:prstGeom prst="rect">
            <a:avLst/>
          </a:prstGeom>
          <a:noFill/>
          <a:ln>
            <a:noFill/>
          </a:ln>
        </p:spPr>
      </p:pic>
      <p:sp>
        <p:nvSpPr>
          <p:cNvPr id="121" name="Google Shape;121;p20"/>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Market Research</a:t>
            </a:r>
            <a:endParaRPr b="1"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p:nvPr/>
        </p:nvSpPr>
        <p:spPr>
          <a:xfrm>
            <a:off x="0" y="4"/>
            <a:ext cx="9144000" cy="879600"/>
          </a:xfrm>
          <a:prstGeom prst="rect">
            <a:avLst/>
          </a:prstGeom>
          <a:solidFill>
            <a:srgbClr val="D4D4D4"/>
          </a:solidFill>
          <a:ln cap="flat" cmpd="sng" w="9525">
            <a:solidFill>
              <a:srgbClr val="595959"/>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Hyper Text Markup Language (HTML)</a:t>
            </a:r>
            <a:endParaRPr/>
          </a:p>
          <a:p>
            <a:pPr indent="-342900" lvl="0" marL="457200" rtl="0" algn="l">
              <a:spcBef>
                <a:spcPts val="0"/>
              </a:spcBef>
              <a:spcAft>
                <a:spcPts val="0"/>
              </a:spcAft>
              <a:buSzPts val="1800"/>
              <a:buChar char="●"/>
            </a:pPr>
            <a:r>
              <a:rPr lang="en"/>
              <a:t>Cascading Style Sheets (CSS)</a:t>
            </a:r>
            <a:endParaRPr/>
          </a:p>
          <a:p>
            <a:pPr indent="-342900" lvl="0" marL="457200" rtl="0" algn="l">
              <a:spcBef>
                <a:spcPts val="0"/>
              </a:spcBef>
              <a:spcAft>
                <a:spcPts val="0"/>
              </a:spcAft>
              <a:buSzPts val="1800"/>
              <a:buChar char="●"/>
            </a:pPr>
            <a:r>
              <a:rPr lang="en"/>
              <a:t>Javascript</a:t>
            </a:r>
            <a:r>
              <a:rPr lang="en"/>
              <a:t> (JS)</a:t>
            </a:r>
            <a:endParaRPr/>
          </a:p>
          <a:p>
            <a:pPr indent="-342900" lvl="0" marL="457200" rtl="0" algn="l">
              <a:spcBef>
                <a:spcPts val="0"/>
              </a:spcBef>
              <a:spcAft>
                <a:spcPts val="0"/>
              </a:spcAft>
              <a:buSzPts val="1800"/>
              <a:buChar char="●"/>
            </a:pPr>
            <a:r>
              <a:rPr lang="en"/>
              <a:t>Bootstrap</a:t>
            </a:r>
            <a:endParaRPr/>
          </a:p>
          <a:p>
            <a:pPr indent="-342900" lvl="0" marL="457200" rtl="0" algn="l">
              <a:spcBef>
                <a:spcPts val="0"/>
              </a:spcBef>
              <a:spcAft>
                <a:spcPts val="0"/>
              </a:spcAft>
              <a:buSzPts val="1800"/>
              <a:buChar char="●"/>
            </a:pPr>
            <a:r>
              <a:rPr lang="en"/>
              <a:t>Zoom </a:t>
            </a:r>
            <a:endParaRPr/>
          </a:p>
          <a:p>
            <a:pPr indent="-342900" lvl="0" marL="457200" rtl="0" algn="l">
              <a:spcBef>
                <a:spcPts val="0"/>
              </a:spcBef>
              <a:spcAft>
                <a:spcPts val="0"/>
              </a:spcAft>
              <a:buSzPts val="1800"/>
              <a:buChar char="●"/>
            </a:pPr>
            <a:r>
              <a:rPr lang="en"/>
              <a:t>Google Drive</a:t>
            </a:r>
            <a:endParaRPr/>
          </a:p>
          <a:p>
            <a:pPr indent="-342900" lvl="0" marL="457200" rtl="0" algn="l">
              <a:spcBef>
                <a:spcPts val="0"/>
              </a:spcBef>
              <a:spcAft>
                <a:spcPts val="0"/>
              </a:spcAft>
              <a:buSzPts val="1800"/>
              <a:buChar char="●"/>
            </a:pPr>
            <a:r>
              <a:rPr lang="en"/>
              <a:t>GitHub </a:t>
            </a:r>
            <a:endParaRPr/>
          </a:p>
          <a:p>
            <a:pPr indent="-342900" lvl="0" marL="457200" rtl="0" algn="l">
              <a:spcBef>
                <a:spcPts val="0"/>
              </a:spcBef>
              <a:spcAft>
                <a:spcPts val="0"/>
              </a:spcAft>
              <a:buSzPts val="1800"/>
              <a:buChar char="●"/>
            </a:pPr>
            <a:r>
              <a:rPr lang="en"/>
              <a:t>PayPal</a:t>
            </a:r>
            <a:endParaRPr/>
          </a:p>
        </p:txBody>
      </p:sp>
      <p:pic>
        <p:nvPicPr>
          <p:cNvPr id="128" name="Google Shape;128;p21"/>
          <p:cNvPicPr preferRelativeResize="0"/>
          <p:nvPr/>
        </p:nvPicPr>
        <p:blipFill>
          <a:blip r:embed="rId3">
            <a:alphaModFix/>
          </a:blip>
          <a:stretch>
            <a:fillRect/>
          </a:stretch>
        </p:blipFill>
        <p:spPr>
          <a:xfrm>
            <a:off x="5376950" y="1967275"/>
            <a:ext cx="2367800" cy="2111826"/>
          </a:xfrm>
          <a:prstGeom prst="rect">
            <a:avLst/>
          </a:prstGeom>
          <a:noFill/>
          <a:ln>
            <a:noFill/>
          </a:ln>
        </p:spPr>
      </p:pic>
      <p:sp>
        <p:nvSpPr>
          <p:cNvPr id="129" name="Google Shape;129;p21"/>
          <p:cNvSpPr txBox="1"/>
          <p:nvPr>
            <p:ph type="title"/>
          </p:nvPr>
        </p:nvSpPr>
        <p:spPr>
          <a:xfrm>
            <a:off x="311700" y="153450"/>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100"/>
              <a:buFont typeface="Arial"/>
              <a:buNone/>
            </a:pPr>
            <a:r>
              <a:rPr b="1" lang="en" sz="2500"/>
              <a:t>Technology Platform</a:t>
            </a:r>
            <a:endParaRPr b="1" sz="2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